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4104" r:id="rId1"/>
  </p:sldMasterIdLst>
  <p:notesMasterIdLst>
    <p:notesMasterId r:id="rId27"/>
  </p:notesMasterIdLst>
  <p:handoutMasterIdLst>
    <p:handoutMasterId r:id="rId28"/>
  </p:handoutMasterIdLst>
  <p:sldIdLst>
    <p:sldId id="339" r:id="rId2"/>
    <p:sldId id="340" r:id="rId3"/>
    <p:sldId id="343" r:id="rId4"/>
    <p:sldId id="344" r:id="rId5"/>
    <p:sldId id="357" r:id="rId6"/>
    <p:sldId id="345" r:id="rId7"/>
    <p:sldId id="346" r:id="rId8"/>
    <p:sldId id="347" r:id="rId9"/>
    <p:sldId id="348" r:id="rId10"/>
    <p:sldId id="366" r:id="rId11"/>
    <p:sldId id="342" r:id="rId12"/>
    <p:sldId id="360" r:id="rId13"/>
    <p:sldId id="363" r:id="rId14"/>
    <p:sldId id="350" r:id="rId15"/>
    <p:sldId id="349" r:id="rId16"/>
    <p:sldId id="361" r:id="rId17"/>
    <p:sldId id="364" r:id="rId18"/>
    <p:sldId id="351" r:id="rId19"/>
    <p:sldId id="362" r:id="rId20"/>
    <p:sldId id="334" r:id="rId21"/>
    <p:sldId id="354" r:id="rId22"/>
    <p:sldId id="368" r:id="rId23"/>
    <p:sldId id="353" r:id="rId24"/>
    <p:sldId id="365" r:id="rId25"/>
    <p:sldId id="367" r:id="rId26"/>
  </p:sldIdLst>
  <p:sldSz cx="9144000" cy="6858000" type="screen4x3"/>
  <p:notesSz cx="7086600" cy="9372600"/>
  <p:defaultTextStyle>
    <a:defPPr>
      <a:defRPr lang="en-US"/>
    </a:defPPr>
    <a:lvl1pPr algn="l" rtl="0" fontAlgn="base">
      <a:spcBef>
        <a:spcPct val="0"/>
      </a:spcBef>
      <a:spcAft>
        <a:spcPct val="0"/>
      </a:spcAft>
      <a:defRPr sz="2400" kern="1200">
        <a:solidFill>
          <a:srgbClr val="000000"/>
        </a:solidFill>
        <a:latin typeface="Arial" charset="0"/>
        <a:ea typeface="ヒラギノ角ゴ ProN W3" pitchFamily="-111" charset="-128"/>
        <a:cs typeface="+mn-cs"/>
        <a:sym typeface="Arial" charset="0"/>
      </a:defRPr>
    </a:lvl1pPr>
    <a:lvl2pPr marL="457200" algn="l" rtl="0" fontAlgn="base">
      <a:spcBef>
        <a:spcPct val="0"/>
      </a:spcBef>
      <a:spcAft>
        <a:spcPct val="0"/>
      </a:spcAft>
      <a:defRPr sz="2400" kern="1200">
        <a:solidFill>
          <a:srgbClr val="000000"/>
        </a:solidFill>
        <a:latin typeface="Arial" charset="0"/>
        <a:ea typeface="ヒラギノ角ゴ ProN W3" pitchFamily="-111" charset="-128"/>
        <a:cs typeface="+mn-cs"/>
        <a:sym typeface="Arial" charset="0"/>
      </a:defRPr>
    </a:lvl2pPr>
    <a:lvl3pPr marL="914400" algn="l" rtl="0" fontAlgn="base">
      <a:spcBef>
        <a:spcPct val="0"/>
      </a:spcBef>
      <a:spcAft>
        <a:spcPct val="0"/>
      </a:spcAft>
      <a:defRPr sz="2400" kern="1200">
        <a:solidFill>
          <a:srgbClr val="000000"/>
        </a:solidFill>
        <a:latin typeface="Arial" charset="0"/>
        <a:ea typeface="ヒラギノ角ゴ ProN W3" pitchFamily="-111" charset="-128"/>
        <a:cs typeface="+mn-cs"/>
        <a:sym typeface="Arial" charset="0"/>
      </a:defRPr>
    </a:lvl3pPr>
    <a:lvl4pPr marL="1371600" algn="l" rtl="0" fontAlgn="base">
      <a:spcBef>
        <a:spcPct val="0"/>
      </a:spcBef>
      <a:spcAft>
        <a:spcPct val="0"/>
      </a:spcAft>
      <a:defRPr sz="2400" kern="1200">
        <a:solidFill>
          <a:srgbClr val="000000"/>
        </a:solidFill>
        <a:latin typeface="Arial" charset="0"/>
        <a:ea typeface="ヒラギノ角ゴ ProN W3" pitchFamily="-111" charset="-128"/>
        <a:cs typeface="+mn-cs"/>
        <a:sym typeface="Arial" charset="0"/>
      </a:defRPr>
    </a:lvl4pPr>
    <a:lvl5pPr marL="1828800" algn="l" rtl="0" fontAlgn="base">
      <a:spcBef>
        <a:spcPct val="0"/>
      </a:spcBef>
      <a:spcAft>
        <a:spcPct val="0"/>
      </a:spcAft>
      <a:defRPr sz="2400" kern="1200">
        <a:solidFill>
          <a:srgbClr val="000000"/>
        </a:solidFill>
        <a:latin typeface="Arial" charset="0"/>
        <a:ea typeface="ヒラギノ角ゴ ProN W3" pitchFamily="-111" charset="-128"/>
        <a:cs typeface="+mn-cs"/>
        <a:sym typeface="Arial" charset="0"/>
      </a:defRPr>
    </a:lvl5pPr>
    <a:lvl6pPr marL="2286000" algn="l" defTabSz="914400" rtl="0" eaLnBrk="1" latinLnBrk="0" hangingPunct="1">
      <a:defRPr sz="2400" kern="1200">
        <a:solidFill>
          <a:srgbClr val="000000"/>
        </a:solidFill>
        <a:latin typeface="Arial" charset="0"/>
        <a:ea typeface="ヒラギノ角ゴ ProN W3" pitchFamily="-111" charset="-128"/>
        <a:cs typeface="+mn-cs"/>
        <a:sym typeface="Arial" charset="0"/>
      </a:defRPr>
    </a:lvl6pPr>
    <a:lvl7pPr marL="2743200" algn="l" defTabSz="914400" rtl="0" eaLnBrk="1" latinLnBrk="0" hangingPunct="1">
      <a:defRPr sz="2400" kern="1200">
        <a:solidFill>
          <a:srgbClr val="000000"/>
        </a:solidFill>
        <a:latin typeface="Arial" charset="0"/>
        <a:ea typeface="ヒラギノ角ゴ ProN W3" pitchFamily="-111" charset="-128"/>
        <a:cs typeface="+mn-cs"/>
        <a:sym typeface="Arial" charset="0"/>
      </a:defRPr>
    </a:lvl7pPr>
    <a:lvl8pPr marL="3200400" algn="l" defTabSz="914400" rtl="0" eaLnBrk="1" latinLnBrk="0" hangingPunct="1">
      <a:defRPr sz="2400" kern="1200">
        <a:solidFill>
          <a:srgbClr val="000000"/>
        </a:solidFill>
        <a:latin typeface="Arial" charset="0"/>
        <a:ea typeface="ヒラギノ角ゴ ProN W3" pitchFamily="-111" charset="-128"/>
        <a:cs typeface="+mn-cs"/>
        <a:sym typeface="Arial" charset="0"/>
      </a:defRPr>
    </a:lvl8pPr>
    <a:lvl9pPr marL="3657600" algn="l" defTabSz="914400" rtl="0" eaLnBrk="1" latinLnBrk="0" hangingPunct="1">
      <a:defRPr sz="2400" kern="1200">
        <a:solidFill>
          <a:srgbClr val="000000"/>
        </a:solidFill>
        <a:latin typeface="Arial" charset="0"/>
        <a:ea typeface="ヒラギノ角ゴ ProN W3" pitchFamily="-111" charset="-128"/>
        <a:cs typeface="+mn-cs"/>
        <a:sym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FAFD"/>
    <a:srgbClr val="FFFF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11" autoAdjust="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99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4014788" y="0"/>
            <a:ext cx="3070225" cy="469900"/>
          </a:xfrm>
          <a:prstGeom prst="rect">
            <a:avLst/>
          </a:prstGeom>
        </p:spPr>
        <p:txBody>
          <a:bodyPr vert="horz" lIns="91440" tIns="45720" rIns="91440" bIns="45720" rtlCol="0"/>
          <a:lstStyle>
            <a:lvl1pPr algn="r">
              <a:defRPr sz="1200"/>
            </a:lvl1pPr>
          </a:lstStyle>
          <a:p>
            <a:fld id="{26DFEC8C-F49B-4D50-8C93-9C2EB01F2BDF}" type="datetimeFigureOut">
              <a:rPr lang="en-CA" smtClean="0"/>
              <a:t>08/01/2015</a:t>
            </a:fld>
            <a:endParaRPr lang="en-CA"/>
          </a:p>
        </p:txBody>
      </p:sp>
      <p:sp>
        <p:nvSpPr>
          <p:cNvPr id="4" name="Footer Placeholder 3"/>
          <p:cNvSpPr>
            <a:spLocks noGrp="1"/>
          </p:cNvSpPr>
          <p:nvPr>
            <p:ph type="ftr" sz="quarter" idx="2"/>
          </p:nvPr>
        </p:nvSpPr>
        <p:spPr>
          <a:xfrm>
            <a:off x="0" y="8902700"/>
            <a:ext cx="3070225" cy="4699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4014788" y="8902700"/>
            <a:ext cx="3070225" cy="469900"/>
          </a:xfrm>
          <a:prstGeom prst="rect">
            <a:avLst/>
          </a:prstGeom>
        </p:spPr>
        <p:txBody>
          <a:bodyPr vert="horz" lIns="91440" tIns="45720" rIns="91440" bIns="45720" rtlCol="0" anchor="b"/>
          <a:lstStyle>
            <a:lvl1pPr algn="r">
              <a:defRPr sz="1200"/>
            </a:lvl1pPr>
          </a:lstStyle>
          <a:p>
            <a:fld id="{A6772F5A-69FC-49BE-84B8-13F2E26278B0}" type="slidenum">
              <a:rPr lang="en-CA" smtClean="0"/>
              <a:t>‹#›</a:t>
            </a:fld>
            <a:endParaRPr lang="en-CA"/>
          </a:p>
        </p:txBody>
      </p:sp>
    </p:spTree>
    <p:extLst>
      <p:ext uri="{BB962C8B-B14F-4D97-AF65-F5344CB8AC3E}">
        <p14:creationId xmlns:p14="http://schemas.microsoft.com/office/powerpoint/2010/main" val="3834895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atin typeface="Arial" charset="0"/>
                <a:ea typeface="ヒラギノ角ゴ ProN W3" charset="-128"/>
                <a:cs typeface="ヒラギノ角ゴ ProN W3" charset="-128"/>
                <a:sym typeface="Arial" charset="0"/>
              </a:defRPr>
            </a:lvl1pPr>
          </a:lstStyle>
          <a:p>
            <a:pPr>
              <a:defRPr/>
            </a:pPr>
            <a:endParaRPr lang="en-US" dirty="0"/>
          </a:p>
        </p:txBody>
      </p:sp>
      <p:sp>
        <p:nvSpPr>
          <p:cNvPr id="3" name="Date Placeholder 2"/>
          <p:cNvSpPr>
            <a:spLocks noGrp="1"/>
          </p:cNvSpPr>
          <p:nvPr>
            <p:ph type="dt" idx="1"/>
          </p:nvPr>
        </p:nvSpPr>
        <p:spPr>
          <a:xfrm>
            <a:off x="4014100" y="0"/>
            <a:ext cx="3070860" cy="468630"/>
          </a:xfrm>
          <a:prstGeom prst="rect">
            <a:avLst/>
          </a:prstGeom>
        </p:spPr>
        <p:txBody>
          <a:bodyPr vert="horz" wrap="square" lIns="94046" tIns="47023" rIns="94046" bIns="47023" numCol="1" anchor="t" anchorCtr="0" compatLnSpc="1">
            <a:prstTxWarp prst="textNoShape">
              <a:avLst/>
            </a:prstTxWarp>
          </a:bodyPr>
          <a:lstStyle>
            <a:lvl1pPr algn="r">
              <a:defRPr sz="1200"/>
            </a:lvl1pPr>
          </a:lstStyle>
          <a:p>
            <a:pPr>
              <a:defRPr/>
            </a:pPr>
            <a:fld id="{1E30AA48-8E09-4321-8E90-5130E0001EC6}" type="datetime1">
              <a:rPr lang="en-US"/>
              <a:pPr>
                <a:defRPr/>
              </a:pPr>
              <a:t>1/8/2015</a:t>
            </a:fld>
            <a:endParaRPr lang="en-US" dirty="0"/>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pPr lvl="0"/>
            <a:endParaRPr lang="en-US" noProof="0" dirty="0" smtClean="0"/>
          </a:p>
        </p:txBody>
      </p:sp>
      <p:sp>
        <p:nvSpPr>
          <p:cNvPr id="5" name="Notes Placeholder 4"/>
          <p:cNvSpPr>
            <a:spLocks noGrp="1"/>
          </p:cNvSpPr>
          <p:nvPr>
            <p:ph type="body" sz="quarter" idx="3"/>
          </p:nvPr>
        </p:nvSpPr>
        <p:spPr>
          <a:xfrm>
            <a:off x="708660" y="4451985"/>
            <a:ext cx="5669280" cy="4217670"/>
          </a:xfrm>
          <a:prstGeom prst="rect">
            <a:avLst/>
          </a:prstGeom>
        </p:spPr>
        <p:txBody>
          <a:bodyPr vert="horz" wrap="square" lIns="94046" tIns="47023" rIns="94046" bIns="47023" numCol="1" anchor="t" anchorCtr="0" compatLnSpc="1">
            <a:prstTxWarp prst="textNoShape">
              <a:avLst/>
            </a:prstTxWarp>
            <a:normAutofit/>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smtClean="0"/>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atin typeface="Arial" charset="0"/>
                <a:ea typeface="ヒラギノ角ゴ ProN W3" charset="-128"/>
                <a:cs typeface="ヒラギノ角ゴ ProN W3" charset="-128"/>
                <a:sym typeface="Arial" charset="0"/>
              </a:defRPr>
            </a:lvl1pPr>
          </a:lstStyle>
          <a:p>
            <a:pPr>
              <a:defRPr/>
            </a:pPr>
            <a:endParaRPr lang="en-US" dirty="0"/>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wrap="square" lIns="94046" tIns="47023" rIns="94046" bIns="47023" numCol="1" anchor="b" anchorCtr="0" compatLnSpc="1">
            <a:prstTxWarp prst="textNoShape">
              <a:avLst/>
            </a:prstTxWarp>
          </a:bodyPr>
          <a:lstStyle>
            <a:lvl1pPr algn="r">
              <a:defRPr sz="1200"/>
            </a:lvl1pPr>
          </a:lstStyle>
          <a:p>
            <a:pPr>
              <a:defRPr/>
            </a:pPr>
            <a:fld id="{94042AFC-7F25-4E9D-8FFC-CD7026DB49BC}" type="slidenum">
              <a:rPr lang="en-US"/>
              <a:pPr>
                <a:defRPr/>
              </a:pPr>
              <a:t>‹#›</a:t>
            </a:fld>
            <a:endParaRPr lang="en-US" dirty="0"/>
          </a:p>
        </p:txBody>
      </p:sp>
    </p:spTree>
    <p:extLst>
      <p:ext uri="{BB962C8B-B14F-4D97-AF65-F5344CB8AC3E}">
        <p14:creationId xmlns:p14="http://schemas.microsoft.com/office/powerpoint/2010/main" val="86981019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ＭＳ Ｐゴシック" pitchFamily="-109"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4042AFC-7F25-4E9D-8FFC-CD7026DB49BC}" type="slidenum">
              <a:rPr lang="en-US" smtClean="0"/>
              <a:pPr>
                <a:defRPr/>
              </a:pPr>
              <a:t>1</a:t>
            </a:fld>
            <a:endParaRPr lang="en-US" dirty="0"/>
          </a:p>
        </p:txBody>
      </p:sp>
    </p:spTree>
    <p:extLst>
      <p:ext uri="{BB962C8B-B14F-4D97-AF65-F5344CB8AC3E}">
        <p14:creationId xmlns:p14="http://schemas.microsoft.com/office/powerpoint/2010/main" val="2792679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70230">
              <a:defRPr/>
            </a:pPr>
            <a:r>
              <a:rPr lang="en-CA" dirty="0" smtClean="0"/>
              <a:t>This question will need</a:t>
            </a:r>
            <a:r>
              <a:rPr lang="en-CA" baseline="0" dirty="0" smtClean="0"/>
              <a:t> to be asked multiple times every few minutes to watch the frequency of hawks and doves evolve. </a:t>
            </a:r>
            <a:endParaRPr lang="en-CA" dirty="0" smtClean="0"/>
          </a:p>
          <a:p>
            <a:endParaRPr lang="en-CA" dirty="0"/>
          </a:p>
        </p:txBody>
      </p:sp>
      <p:sp>
        <p:nvSpPr>
          <p:cNvPr id="4" name="Slide Number Placeholder 3"/>
          <p:cNvSpPr>
            <a:spLocks noGrp="1"/>
          </p:cNvSpPr>
          <p:nvPr>
            <p:ph type="sldNum" sz="quarter" idx="10"/>
          </p:nvPr>
        </p:nvSpPr>
        <p:spPr/>
        <p:txBody>
          <a:bodyPr/>
          <a:lstStyle/>
          <a:p>
            <a:pPr>
              <a:defRPr/>
            </a:pPr>
            <a:fld id="{94042AFC-7F25-4E9D-8FFC-CD7026DB49BC}" type="slidenum">
              <a:rPr lang="en-US" smtClean="0"/>
              <a:pPr>
                <a:defRPr/>
              </a:pPr>
              <a:t>19</a:t>
            </a:fld>
            <a:endParaRPr lang="en-US" dirty="0"/>
          </a:p>
        </p:txBody>
      </p:sp>
    </p:spTree>
    <p:extLst>
      <p:ext uri="{BB962C8B-B14F-4D97-AF65-F5344CB8AC3E}">
        <p14:creationId xmlns:p14="http://schemas.microsoft.com/office/powerpoint/2010/main" val="3819077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“BIG QUESTION”</a:t>
            </a:r>
            <a:endParaRPr lang="en-CA" dirty="0"/>
          </a:p>
        </p:txBody>
      </p:sp>
      <p:sp>
        <p:nvSpPr>
          <p:cNvPr id="4" name="Slide Number Placeholder 3"/>
          <p:cNvSpPr>
            <a:spLocks noGrp="1"/>
          </p:cNvSpPr>
          <p:nvPr>
            <p:ph type="sldNum" sz="quarter" idx="10"/>
          </p:nvPr>
        </p:nvSpPr>
        <p:spPr/>
        <p:txBody>
          <a:bodyPr/>
          <a:lstStyle/>
          <a:p>
            <a:pPr>
              <a:defRPr/>
            </a:pPr>
            <a:fld id="{94042AFC-7F25-4E9D-8FFC-CD7026DB49BC}" type="slidenum">
              <a:rPr lang="en-US" smtClean="0"/>
              <a:pPr>
                <a:defRPr/>
              </a:pPr>
              <a:t>22</a:t>
            </a:fld>
            <a:endParaRPr lang="en-US" dirty="0"/>
          </a:p>
        </p:txBody>
      </p:sp>
    </p:spTree>
    <p:extLst>
      <p:ext uri="{BB962C8B-B14F-4D97-AF65-F5344CB8AC3E}">
        <p14:creationId xmlns:p14="http://schemas.microsoft.com/office/powerpoint/2010/main" val="766650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“BIG QUESTION”</a:t>
            </a:r>
            <a:endParaRPr lang="en-CA" dirty="0"/>
          </a:p>
        </p:txBody>
      </p:sp>
      <p:sp>
        <p:nvSpPr>
          <p:cNvPr id="4" name="Slide Number Placeholder 3"/>
          <p:cNvSpPr>
            <a:spLocks noGrp="1"/>
          </p:cNvSpPr>
          <p:nvPr>
            <p:ph type="sldNum" sz="quarter" idx="10"/>
          </p:nvPr>
        </p:nvSpPr>
        <p:spPr/>
        <p:txBody>
          <a:bodyPr/>
          <a:lstStyle/>
          <a:p>
            <a:pPr>
              <a:defRPr/>
            </a:pPr>
            <a:fld id="{94042AFC-7F25-4E9D-8FFC-CD7026DB49BC}" type="slidenum">
              <a:rPr lang="en-US" smtClean="0"/>
              <a:pPr>
                <a:defRPr/>
              </a:pPr>
              <a:t>5</a:t>
            </a:fld>
            <a:endParaRPr lang="en-US" dirty="0"/>
          </a:p>
        </p:txBody>
      </p:sp>
    </p:spTree>
    <p:extLst>
      <p:ext uri="{BB962C8B-B14F-4D97-AF65-F5344CB8AC3E}">
        <p14:creationId xmlns:p14="http://schemas.microsoft.com/office/powerpoint/2010/main" val="7666505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dirty="0"/>
              <a:t>The first behaviour the students will explore is the </a:t>
            </a:r>
            <a:r>
              <a:rPr lang="en-CA" b="1" i="1" dirty="0"/>
              <a:t>Hawks</a:t>
            </a:r>
            <a:r>
              <a:rPr lang="en-CA" dirty="0"/>
              <a:t>. At this point you will need to explain the </a:t>
            </a:r>
            <a:r>
              <a:rPr lang="en-CA" dirty="0" smtClean="0"/>
              <a:t>“rules.” </a:t>
            </a:r>
            <a:r>
              <a:rPr lang="en-CA" dirty="0"/>
              <a:t>Everyone in the class is going to be a Hawk. They are going to compete over the 4 resource cards they hold in their hands. These resource cards are going to be used as a surrogate measure of FITNESS. The more resources an individual has, the more likely it is to survive and reproduce. To compete for the resource, they are going to turn to their neighbour and </a:t>
            </a:r>
            <a:r>
              <a:rPr lang="en-CA" dirty="0" smtClean="0"/>
              <a:t>“fight” </a:t>
            </a:r>
            <a:r>
              <a:rPr lang="en-CA" dirty="0"/>
              <a:t>using </a:t>
            </a:r>
            <a:r>
              <a:rPr lang="en-CA" b="1" dirty="0"/>
              <a:t>ROCK-PAPER-SCISSORS</a:t>
            </a:r>
            <a:r>
              <a:rPr lang="en-CA" dirty="0"/>
              <a:t>. The winner takes ONE RESOURCE card from the loser. The loser, because hawks fight aggressively over the resource, suffers an injury cost. So, the loser must put TWO RESOURCE cards in his/her back pocket (these are lost and can’t be used again). </a:t>
            </a:r>
          </a:p>
          <a:p>
            <a:pPr lvl="0"/>
            <a:r>
              <a:rPr lang="en-CA" dirty="0"/>
              <a:t>Ask everyone to have TWO INTERACTIONS (COMPETITIONS) for the resources. This must be </a:t>
            </a:r>
            <a:r>
              <a:rPr lang="en-CA" b="1" dirty="0"/>
              <a:t>exactly 2 interactions, no more, no less</a:t>
            </a:r>
            <a:r>
              <a:rPr lang="en-CA" dirty="0" smtClean="0"/>
              <a:t>.</a:t>
            </a:r>
            <a:endParaRPr lang="en-CA" dirty="0"/>
          </a:p>
        </p:txBody>
      </p:sp>
      <p:sp>
        <p:nvSpPr>
          <p:cNvPr id="4" name="Slide Number Placeholder 3"/>
          <p:cNvSpPr>
            <a:spLocks noGrp="1"/>
          </p:cNvSpPr>
          <p:nvPr>
            <p:ph type="sldNum" sz="quarter" idx="10"/>
          </p:nvPr>
        </p:nvSpPr>
        <p:spPr/>
        <p:txBody>
          <a:bodyPr/>
          <a:lstStyle/>
          <a:p>
            <a:pPr>
              <a:defRPr/>
            </a:pPr>
            <a:fld id="{94042AFC-7F25-4E9D-8FFC-CD7026DB49BC}" type="slidenum">
              <a:rPr lang="en-US" smtClean="0"/>
              <a:pPr>
                <a:defRPr/>
              </a:pPr>
              <a:t>11</a:t>
            </a:fld>
            <a:endParaRPr lang="en-US" dirty="0"/>
          </a:p>
        </p:txBody>
      </p:sp>
    </p:spTree>
    <p:extLst>
      <p:ext uri="{BB962C8B-B14F-4D97-AF65-F5344CB8AC3E}">
        <p14:creationId xmlns:p14="http://schemas.microsoft.com/office/powerpoint/2010/main" val="3977269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dirty="0"/>
              <a:t>Select a student (ideally someone you know won’t be embarrassed!). Tell the students that this individual has a random mutation that causes them to adopt a DOVE behavioural strategy. You may have to remind them of the rules that when a hawk and dove interact, the hawk always wins and just takes the resource. </a:t>
            </a:r>
          </a:p>
          <a:p>
            <a:pPr lvl="0"/>
            <a:r>
              <a:rPr lang="en-CA" dirty="0"/>
              <a:t>Let the Dove try to </a:t>
            </a:r>
            <a:r>
              <a:rPr lang="en-CA" dirty="0" smtClean="0"/>
              <a:t>“invade” </a:t>
            </a:r>
            <a:r>
              <a:rPr lang="en-CA" dirty="0"/>
              <a:t>the population of hawks. What you should see is that the dove loses a resource card for each interaction and that after 4 interactions the dove is left with no resources. </a:t>
            </a:r>
            <a:r>
              <a:rPr lang="en-CA" b="1" dirty="0"/>
              <a:t>Then ask: Can a dove invade a population of hawks? NO!</a:t>
            </a:r>
          </a:p>
          <a:p>
            <a:pPr lvl="0"/>
            <a:endParaRPr lang="en-CA" b="1" dirty="0"/>
          </a:p>
          <a:p>
            <a:pPr lvl="0"/>
            <a:r>
              <a:rPr lang="en-CA" b="1" dirty="0"/>
              <a:t>You could ask the first question as a clicker question, if you have the time. </a:t>
            </a:r>
            <a:endParaRPr lang="en-CA" dirty="0"/>
          </a:p>
          <a:p>
            <a:endParaRPr lang="en-CA" dirty="0"/>
          </a:p>
        </p:txBody>
      </p:sp>
      <p:sp>
        <p:nvSpPr>
          <p:cNvPr id="4" name="Slide Number Placeholder 3"/>
          <p:cNvSpPr>
            <a:spLocks noGrp="1"/>
          </p:cNvSpPr>
          <p:nvPr>
            <p:ph type="sldNum" sz="quarter" idx="10"/>
          </p:nvPr>
        </p:nvSpPr>
        <p:spPr/>
        <p:txBody>
          <a:bodyPr/>
          <a:lstStyle/>
          <a:p>
            <a:pPr>
              <a:defRPr/>
            </a:pPr>
            <a:fld id="{94042AFC-7F25-4E9D-8FFC-CD7026DB49BC}" type="slidenum">
              <a:rPr lang="en-US" smtClean="0"/>
              <a:pPr>
                <a:defRPr/>
              </a:pPr>
              <a:t>13</a:t>
            </a:fld>
            <a:endParaRPr lang="en-US" dirty="0"/>
          </a:p>
        </p:txBody>
      </p:sp>
    </p:spTree>
    <p:extLst>
      <p:ext uri="{BB962C8B-B14F-4D97-AF65-F5344CB8AC3E}">
        <p14:creationId xmlns:p14="http://schemas.microsoft.com/office/powerpoint/2010/main" val="703569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4042AFC-7F25-4E9D-8FFC-CD7026DB49BC}" type="slidenum">
              <a:rPr lang="en-US" smtClean="0"/>
              <a:pPr>
                <a:defRPr/>
              </a:pPr>
              <a:t>14</a:t>
            </a:fld>
            <a:endParaRPr lang="en-US" dirty="0"/>
          </a:p>
        </p:txBody>
      </p:sp>
    </p:spTree>
    <p:extLst>
      <p:ext uri="{BB962C8B-B14F-4D97-AF65-F5344CB8AC3E}">
        <p14:creationId xmlns:p14="http://schemas.microsoft.com/office/powerpoint/2010/main" val="1191819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Now </a:t>
            </a:r>
            <a:r>
              <a:rPr lang="en-CA" dirty="0"/>
              <a:t>because the doves do not fight aggressively, they do not suffer injury costs. When they compete over resources (using Rock-paper-scissors), 50% of the time they win and 50% of the time they lose. Ask the student to again have </a:t>
            </a:r>
            <a:r>
              <a:rPr lang="en-CA" b="1" dirty="0"/>
              <a:t>TWO interactions </a:t>
            </a:r>
            <a:r>
              <a:rPr lang="en-CA" dirty="0"/>
              <a:t>over a resource. </a:t>
            </a:r>
          </a:p>
        </p:txBody>
      </p:sp>
      <p:sp>
        <p:nvSpPr>
          <p:cNvPr id="4" name="Slide Number Placeholder 3"/>
          <p:cNvSpPr>
            <a:spLocks noGrp="1"/>
          </p:cNvSpPr>
          <p:nvPr>
            <p:ph type="sldNum" sz="quarter" idx="10"/>
          </p:nvPr>
        </p:nvSpPr>
        <p:spPr/>
        <p:txBody>
          <a:bodyPr/>
          <a:lstStyle/>
          <a:p>
            <a:pPr>
              <a:defRPr/>
            </a:pPr>
            <a:fld id="{94042AFC-7F25-4E9D-8FFC-CD7026DB49BC}" type="slidenum">
              <a:rPr lang="en-US" smtClean="0"/>
              <a:pPr>
                <a:defRPr/>
              </a:pPr>
              <a:t>15</a:t>
            </a:fld>
            <a:endParaRPr lang="en-US" dirty="0"/>
          </a:p>
        </p:txBody>
      </p:sp>
    </p:spTree>
    <p:extLst>
      <p:ext uri="{BB962C8B-B14F-4D97-AF65-F5344CB8AC3E}">
        <p14:creationId xmlns:p14="http://schemas.microsoft.com/office/powerpoint/2010/main" val="1657368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94042AFC-7F25-4E9D-8FFC-CD7026DB49BC}" type="slidenum">
              <a:rPr lang="en-US" smtClean="0"/>
              <a:pPr>
                <a:defRPr/>
              </a:pPr>
              <a:t>16</a:t>
            </a:fld>
            <a:endParaRPr lang="en-US" dirty="0"/>
          </a:p>
        </p:txBody>
      </p:sp>
    </p:spTree>
    <p:extLst>
      <p:ext uri="{BB962C8B-B14F-4D97-AF65-F5344CB8AC3E}">
        <p14:creationId xmlns:p14="http://schemas.microsoft.com/office/powerpoint/2010/main" val="4049232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70230">
              <a:defRPr/>
            </a:pPr>
            <a:r>
              <a:rPr lang="en-CA" dirty="0"/>
              <a:t>? I like to call on a TA to do this, for their very hawk-likeness as a TA. Now the TA Hawk enters the population of Doves. Because the hawk always wins against a dove, it just takes a resource from each dove and rapidly gets resources. </a:t>
            </a:r>
            <a:r>
              <a:rPr lang="en-CA" b="1" dirty="0"/>
              <a:t>Ask: Can the hawk strategy invade the population of individuals with a dove strategy? </a:t>
            </a:r>
            <a:r>
              <a:rPr lang="en-CA" b="1" i="1" dirty="0"/>
              <a:t>YES!</a:t>
            </a:r>
          </a:p>
          <a:p>
            <a:pPr defTabSz="470230">
              <a:defRPr/>
            </a:pPr>
            <a:endParaRPr lang="en-CA" b="1" i="1" dirty="0"/>
          </a:p>
          <a:p>
            <a:pPr defTabSz="470230">
              <a:defRPr/>
            </a:pPr>
            <a:r>
              <a:rPr lang="en-CA" b="1" i="1" dirty="0"/>
              <a:t>You could ask the first question as a clicker question, if you have the time. </a:t>
            </a:r>
            <a:endParaRPr lang="en-CA" dirty="0"/>
          </a:p>
          <a:p>
            <a:endParaRPr lang="en-CA" dirty="0"/>
          </a:p>
        </p:txBody>
      </p:sp>
      <p:sp>
        <p:nvSpPr>
          <p:cNvPr id="4" name="Slide Number Placeholder 3"/>
          <p:cNvSpPr>
            <a:spLocks noGrp="1"/>
          </p:cNvSpPr>
          <p:nvPr>
            <p:ph type="sldNum" sz="quarter" idx="10"/>
          </p:nvPr>
        </p:nvSpPr>
        <p:spPr/>
        <p:txBody>
          <a:bodyPr/>
          <a:lstStyle/>
          <a:p>
            <a:pPr>
              <a:defRPr/>
            </a:pPr>
            <a:fld id="{94042AFC-7F25-4E9D-8FFC-CD7026DB49BC}" type="slidenum">
              <a:rPr lang="en-US" smtClean="0"/>
              <a:pPr>
                <a:defRPr/>
              </a:pPr>
              <a:t>17</a:t>
            </a:fld>
            <a:endParaRPr lang="en-US" dirty="0"/>
          </a:p>
        </p:txBody>
      </p:sp>
    </p:spTree>
    <p:extLst>
      <p:ext uri="{BB962C8B-B14F-4D97-AF65-F5344CB8AC3E}">
        <p14:creationId xmlns:p14="http://schemas.microsoft.com/office/powerpoint/2010/main" val="40339869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CA" dirty="0"/>
              <a:t>. If a Hawk and Hawk compete over a resource, they do Rock-Paper-Scissors to fight over the resource. The loser gives </a:t>
            </a:r>
            <a:r>
              <a:rPr lang="en-CA" i="1" dirty="0"/>
              <a:t>one resource card</a:t>
            </a:r>
            <a:r>
              <a:rPr lang="en-CA" dirty="0"/>
              <a:t> to the winner and loses (into the back pocket) </a:t>
            </a:r>
            <a:r>
              <a:rPr lang="en-CA" i="1" dirty="0"/>
              <a:t>2 resource cards for injury cost</a:t>
            </a:r>
            <a:r>
              <a:rPr lang="en-CA" dirty="0"/>
              <a:t>, just like before. When a Hawk encounters a Dove, it always wins the competition, and doesn’t sustain an injury cost. When two Doves interact, they do Rock-Paper-Scissors over the resource, and sustain no injury cost. When students approach each other, they need to tell each other what they are (Hawk or Dove) and then proceed. </a:t>
            </a:r>
          </a:p>
          <a:p>
            <a:pPr lvl="0"/>
            <a:r>
              <a:rPr lang="en-CA" dirty="0"/>
              <a:t>Now if an individual loses all the resources in their hand, they are ‘dead’ and </a:t>
            </a:r>
            <a:r>
              <a:rPr lang="en-CA" b="1" i="1" dirty="0"/>
              <a:t>must</a:t>
            </a:r>
            <a:r>
              <a:rPr lang="en-CA" dirty="0"/>
              <a:t> sit down. </a:t>
            </a:r>
          </a:p>
          <a:p>
            <a:pPr lvl="0"/>
            <a:r>
              <a:rPr lang="en-CA" dirty="0"/>
              <a:t>If an individual has 8 resources cards in their hand, they </a:t>
            </a:r>
            <a:r>
              <a:rPr lang="en-CA" b="1" i="1" dirty="0"/>
              <a:t>must</a:t>
            </a:r>
            <a:r>
              <a:rPr lang="en-CA" dirty="0"/>
              <a:t> reproduce by giving someone who is sitting down 4 resource cards and telling that individual whether they are now a hawk or a dove. </a:t>
            </a:r>
          </a:p>
          <a:p>
            <a:pPr lvl="0"/>
            <a:r>
              <a:rPr lang="en-CA" dirty="0"/>
              <a:t>For this to work, you will need a TA to be a ‘</a:t>
            </a:r>
            <a:r>
              <a:rPr lang="en-CA" b="1" dirty="0"/>
              <a:t>decomposer’</a:t>
            </a:r>
            <a:r>
              <a:rPr lang="en-CA" dirty="0"/>
              <a:t>. This person will approach dead individuals and ask them for any resources they have in their back-pocket. If they retrieve cards, they should give them out randomly to those individuals that are still alive. Without the decomposers resources end up bound in the back pockets of individuals and there is a constant loss of resources from the ‘system’. Redistributing these resources when an individual has died mimics nature. </a:t>
            </a:r>
          </a:p>
          <a:p>
            <a:pPr lvl="0"/>
            <a:r>
              <a:rPr lang="en-CA" dirty="0"/>
              <a:t>By allowing individuals to ‘die’ and ‘reproduce’ you can now see that the proportion of individuals in the class that are hawks and doves </a:t>
            </a:r>
            <a:r>
              <a:rPr lang="en-CA" b="1" i="1" dirty="0"/>
              <a:t>evolve</a:t>
            </a:r>
            <a:r>
              <a:rPr lang="en-CA" dirty="0"/>
              <a:t>. </a:t>
            </a:r>
          </a:p>
          <a:p>
            <a:endParaRPr lang="en-CA" dirty="0"/>
          </a:p>
        </p:txBody>
      </p:sp>
      <p:sp>
        <p:nvSpPr>
          <p:cNvPr id="4" name="Slide Number Placeholder 3"/>
          <p:cNvSpPr>
            <a:spLocks noGrp="1"/>
          </p:cNvSpPr>
          <p:nvPr>
            <p:ph type="sldNum" sz="quarter" idx="10"/>
          </p:nvPr>
        </p:nvSpPr>
        <p:spPr/>
        <p:txBody>
          <a:bodyPr/>
          <a:lstStyle/>
          <a:p>
            <a:pPr>
              <a:defRPr/>
            </a:pPr>
            <a:fld id="{94042AFC-7F25-4E9D-8FFC-CD7026DB49BC}" type="slidenum">
              <a:rPr lang="en-US" smtClean="0"/>
              <a:pPr>
                <a:defRPr/>
              </a:pPr>
              <a:t>18</a:t>
            </a:fld>
            <a:endParaRPr lang="en-US" dirty="0"/>
          </a:p>
        </p:txBody>
      </p:sp>
    </p:spTree>
    <p:extLst>
      <p:ext uri="{BB962C8B-B14F-4D97-AF65-F5344CB8AC3E}">
        <p14:creationId xmlns:p14="http://schemas.microsoft.com/office/powerpoint/2010/main" val="2571006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defRPr/>
            </a:pPr>
            <a:fld id="{6F19B0B6-64A1-4EBC-9AAB-3DC545D1BB74}" type="datetime1">
              <a:rPr lang="en-US" smtClean="0"/>
              <a:pPr>
                <a:defRPr/>
              </a:pPr>
              <a:t>1/8/2015</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F29FD808-5362-4713-B4AC-21938D73DB70}"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42E71AC0-3859-4555-B6CA-F6B0481825EE}" type="datetime1">
              <a:rPr lang="en-US" smtClean="0"/>
              <a:pPr>
                <a:defRPr/>
              </a:pPr>
              <a:t>1/8/2015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11BA19B-FA16-4C15-AAEA-AC808D1A1CFF}"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pPr>
              <a:defRPr/>
            </a:pPr>
            <a:fld id="{45DCBF78-D508-4499-BF37-BB4B2C6C1F38}" type="datetime1">
              <a:rPr lang="en-US" smtClean="0"/>
              <a:pPr>
                <a:defRPr/>
              </a:pPr>
              <a:t>1/8/2015</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pPr>
              <a:defRPr/>
            </a:pPr>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pPr>
              <a:defRPr/>
            </a:pPr>
            <a:fld id="{F9209397-2A14-47C5-AA17-BD9619FCD1FC}"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C8CF74A9-23D7-4D3D-B42F-9C1CDCABEDDC}" type="datetime1">
              <a:rPr lang="en-US" smtClean="0"/>
              <a:pPr>
                <a:defRPr/>
              </a:pPr>
              <a:t>1/8/2015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2A74327B-9EA0-4082-A252-B63DD9290210}" type="slidenum">
              <a:rPr lang="en-US" smtClean="0"/>
              <a:pPr>
                <a:defRPr/>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fld id="{85CDF9EF-3991-42E7-A300-816B0ADAB3B4}" type="datetime1">
              <a:rPr lang="en-US" smtClean="0"/>
              <a:pPr>
                <a:defRPr/>
              </a:pPr>
              <a:t>1/8/2015</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defRPr/>
            </a:pPr>
            <a:fld id="{2A5D89CA-A50C-4A02-B024-20B892096D00}" type="slidenum">
              <a:rPr lang="en-US" smtClean="0"/>
              <a:pPr>
                <a:defRPr/>
              </a:pPr>
              <a:t>‹#›</a:t>
            </a:fld>
            <a:endParaRPr lang="en-US" dirty="0"/>
          </a:p>
        </p:txBody>
      </p:sp>
      <p:sp>
        <p:nvSpPr>
          <p:cNvPr id="14" name="Footer Placeholder 13"/>
          <p:cNvSpPr>
            <a:spLocks noGrp="1"/>
          </p:cNvSpPr>
          <p:nvPr>
            <p:ph type="ftr" sz="quarter" idx="12"/>
          </p:nvPr>
        </p:nvSpPr>
        <p:spPr/>
        <p:txBody>
          <a:bodyPr/>
          <a:lstStyle/>
          <a:p>
            <a:pPr>
              <a:defRPr/>
            </a:pP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fld id="{5AC46FEB-44EF-41C7-9B4C-A072471A059C}" type="datetime1">
              <a:rPr lang="en-US" smtClean="0"/>
              <a:pPr>
                <a:defRPr/>
              </a:pPr>
              <a:t>1/8/2015</a:t>
            </a:fld>
            <a:endParaRPr lang="en-US" dirty="0"/>
          </a:p>
        </p:txBody>
      </p:sp>
      <p:sp>
        <p:nvSpPr>
          <p:cNvPr id="10" name="Slide Number Placeholder 9"/>
          <p:cNvSpPr>
            <a:spLocks noGrp="1"/>
          </p:cNvSpPr>
          <p:nvPr>
            <p:ph type="sldNum" sz="quarter" idx="16"/>
          </p:nvPr>
        </p:nvSpPr>
        <p:spPr/>
        <p:txBody>
          <a:bodyPr rtlCol="0"/>
          <a:lstStyle/>
          <a:p>
            <a:pPr>
              <a:defRPr/>
            </a:pPr>
            <a:fld id="{8005D895-43D1-4764-826D-3DF1EDE1F5B2}" type="slidenum">
              <a:rPr lang="en-US" smtClean="0"/>
              <a:pPr>
                <a:defRPr/>
              </a:pPr>
              <a:t>‹#›</a:t>
            </a:fld>
            <a:endParaRPr lang="en-US" dirty="0"/>
          </a:p>
        </p:txBody>
      </p:sp>
      <p:sp>
        <p:nvSpPr>
          <p:cNvPr id="12" name="Footer Placeholder 11"/>
          <p:cNvSpPr>
            <a:spLocks noGrp="1"/>
          </p:cNvSpPr>
          <p:nvPr>
            <p:ph type="ftr" sz="quarter" idx="17"/>
          </p:nvPr>
        </p:nvSpPr>
        <p:spPr/>
        <p:txBody>
          <a:bodyPr rtlCol="0"/>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fld id="{25F55D23-9330-4EBD-B958-F70B5847C6EA}" type="datetime1">
              <a:rPr lang="en-US" smtClean="0"/>
              <a:pPr>
                <a:defRPr/>
              </a:pPr>
              <a:t>1/8/2015</a:t>
            </a:fld>
            <a:endParaRPr lang="en-US" dirty="0"/>
          </a:p>
        </p:txBody>
      </p:sp>
      <p:sp>
        <p:nvSpPr>
          <p:cNvPr id="12" name="Slide Number Placeholder 11"/>
          <p:cNvSpPr>
            <a:spLocks noGrp="1"/>
          </p:cNvSpPr>
          <p:nvPr>
            <p:ph type="sldNum" sz="quarter" idx="16"/>
          </p:nvPr>
        </p:nvSpPr>
        <p:spPr/>
        <p:txBody>
          <a:bodyPr rtlCol="0"/>
          <a:lstStyle/>
          <a:p>
            <a:pPr>
              <a:defRPr/>
            </a:pPr>
            <a:fld id="{EBC90279-F6A9-4940-B979-47697983AA7A}" type="slidenum">
              <a:rPr lang="en-US" smtClean="0"/>
              <a:pPr>
                <a:defRPr/>
              </a:pPr>
              <a:t>‹#›</a:t>
            </a:fld>
            <a:endParaRPr lang="en-US" dirty="0"/>
          </a:p>
        </p:txBody>
      </p:sp>
      <p:sp>
        <p:nvSpPr>
          <p:cNvPr id="14" name="Footer Placeholder 13"/>
          <p:cNvSpPr>
            <a:spLocks noGrp="1"/>
          </p:cNvSpPr>
          <p:nvPr>
            <p:ph type="ftr" sz="quarter" idx="17"/>
          </p:nvPr>
        </p:nvSpPr>
        <p:spPr/>
        <p:txBody>
          <a:bodyPr rtlCol="0"/>
          <a:lstStyle/>
          <a:p>
            <a:pPr>
              <a:defRPr/>
            </a:pPr>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E86DCE43-2B64-418F-89B9-227D1FB8A244}" type="datetime1">
              <a:rPr lang="en-US" smtClean="0"/>
              <a:pPr>
                <a:defRPr/>
              </a:pPr>
              <a:t>1/8/2015</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D758E603-F7D5-4080-9CB2-2BABA4B0B7AA}"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ABEA17C-1AA5-440D-86BA-73C59B0EA76C}" type="datetime1">
              <a:rPr lang="en-US" smtClean="0"/>
              <a:pPr>
                <a:defRPr/>
              </a:pPr>
              <a:t>1/8/2015</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7F0F9587-703A-4C47-94B5-365B5672755F}"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ED1B5879-0F39-4200-98E2-096BF5373C3E}" type="datetime1">
              <a:rPr lang="en-US" smtClean="0"/>
              <a:pPr>
                <a:defRPr/>
              </a:pPr>
              <a:t>1/8/2015</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B76279A1-8F50-484A-99E4-74015720C5C0}" type="slidenum">
              <a:rPr lang="en-US" smtClean="0"/>
              <a:pPr>
                <a:defRPr/>
              </a:pPr>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pPr>
              <a:defRPr/>
            </a:pPr>
            <a:fld id="{39590564-9C2F-4951-A941-2DECC089DBF3}" type="datetime1">
              <a:rPr lang="en-US" smtClean="0"/>
              <a:pPr>
                <a:defRPr/>
              </a:pPr>
              <a:t>1/8/2015</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defRPr/>
            </a:pPr>
            <a:fld id="{CE5A537F-348B-44DD-BB3F-4441D874BB3E}" type="slidenum">
              <a:rPr lang="en-US" smtClean="0"/>
              <a:pPr>
                <a:defRPr/>
              </a:pPr>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pPr>
              <a:defRPr/>
            </a:pPr>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194D9673-66ED-49BA-A360-E871B686AD3A}" type="datetime1">
              <a:rPr lang="en-US" smtClean="0"/>
              <a:pPr>
                <a:defRPr/>
              </a:pPr>
              <a:t>1/8/2015</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2E5BC0EA-C971-4442-BEF8-8153994FA71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5FAFD"/>
            </a:gs>
            <a:gs pos="100000">
              <a:schemeClr val="bg1"/>
            </a:gs>
          </a:gsLst>
          <a:lin ang="5400000" scaled="0"/>
        </a:gradFill>
        <a:effectLst/>
      </p:bgPr>
    </p:bg>
    <p:spTree>
      <p:nvGrpSpPr>
        <p:cNvPr id="1" name=""/>
        <p:cNvGrpSpPr/>
        <p:nvPr/>
      </p:nvGrpSpPr>
      <p:grpSpPr>
        <a:xfrm>
          <a:off x="0" y="0"/>
          <a:ext cx="0" cy="0"/>
          <a:chOff x="0" y="0"/>
          <a:chExt cx="0" cy="0"/>
        </a:xfrm>
      </p:grpSpPr>
      <p:pic>
        <p:nvPicPr>
          <p:cNvPr id="22" name="Picture 21"/>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4090" y="812532"/>
            <a:ext cx="9144000" cy="6126480"/>
          </a:xfrm>
          <a:prstGeom prst="rect">
            <a:avLst/>
          </a:prstGeom>
        </p:spPr>
      </p:pic>
      <p:sp>
        <p:nvSpPr>
          <p:cNvPr id="9218" name="Rectangle 1"/>
          <p:cNvSpPr>
            <a:spLocks/>
          </p:cNvSpPr>
          <p:nvPr/>
        </p:nvSpPr>
        <p:spPr bwMode="auto">
          <a:xfrm>
            <a:off x="125413" y="228600"/>
            <a:ext cx="39878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ctr"/>
            <a:endParaRPr lang="en-US" sz="2800" b="1" dirty="0">
              <a:solidFill>
                <a:srgbClr val="0000FF"/>
              </a:solidFill>
              <a:cs typeface="Times" pitchFamily="-111" charset="0"/>
            </a:endParaRPr>
          </a:p>
        </p:txBody>
      </p:sp>
      <p:sp>
        <p:nvSpPr>
          <p:cNvPr id="9219" name="Rectangle 4"/>
          <p:cNvSpPr>
            <a:spLocks/>
          </p:cNvSpPr>
          <p:nvPr/>
        </p:nvSpPr>
        <p:spPr bwMode="auto">
          <a:xfrm>
            <a:off x="5334000" y="1346200"/>
            <a:ext cx="3657600" cy="414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39" bIns="0"/>
          <a:lstStyle/>
          <a:p>
            <a:pPr marL="39688" algn="ctr">
              <a:spcBef>
                <a:spcPts val="1200"/>
              </a:spcBef>
            </a:pPr>
            <a:endParaRPr lang="en-US" sz="2000" dirty="0">
              <a:solidFill>
                <a:schemeClr val="tx1"/>
              </a:solidFill>
              <a:cs typeface="Times" pitchFamily="-111" charset="0"/>
            </a:endParaRPr>
          </a:p>
        </p:txBody>
      </p:sp>
      <p:sp>
        <p:nvSpPr>
          <p:cNvPr id="4" name="Rectangle 3"/>
          <p:cNvSpPr/>
          <p:nvPr/>
        </p:nvSpPr>
        <p:spPr>
          <a:xfrm>
            <a:off x="0" y="188640"/>
            <a:ext cx="9144000" cy="1354217"/>
          </a:xfrm>
          <a:prstGeom prst="rect">
            <a:avLst/>
          </a:prstGeom>
          <a:solidFill>
            <a:schemeClr val="bg1">
              <a:alpha val="45000"/>
            </a:schemeClr>
          </a:solidFill>
        </p:spPr>
        <p:txBody>
          <a:bodyPr wrap="square">
            <a:spAutoFit/>
          </a:bodyPr>
          <a:lstStyle/>
          <a:p>
            <a:pPr algn="ctr"/>
            <a:r>
              <a:rPr lang="en-US" sz="5400" dirty="0" smtClean="0">
                <a:solidFill>
                  <a:schemeClr val="tx1"/>
                </a:solidFill>
                <a:latin typeface="+mn-lt"/>
                <a:ea typeface="ＭＳ Ｐゴシック" pitchFamily="-111" charset="-128"/>
              </a:rPr>
              <a:t>Ecology </a:t>
            </a:r>
            <a:r>
              <a:rPr lang="en-US" sz="5400" dirty="0">
                <a:solidFill>
                  <a:schemeClr val="tx1"/>
                </a:solidFill>
                <a:latin typeface="+mn-lt"/>
                <a:ea typeface="ＭＳ Ｐゴシック" pitchFamily="-111" charset="-128"/>
              </a:rPr>
              <a:t>of </a:t>
            </a:r>
            <a:r>
              <a:rPr lang="en-US" sz="5400" dirty="0" smtClean="0">
                <a:solidFill>
                  <a:schemeClr val="tx1"/>
                </a:solidFill>
                <a:latin typeface="+mn-lt"/>
                <a:ea typeface="ＭＳ Ｐゴシック" pitchFamily="-111" charset="-128"/>
              </a:rPr>
              <a:t>Individuals: </a:t>
            </a:r>
            <a:r>
              <a:rPr lang="en-US" sz="3200" dirty="0" smtClean="0">
                <a:solidFill>
                  <a:schemeClr val="tx1"/>
                </a:solidFill>
                <a:latin typeface="+mn-lt"/>
                <a:ea typeface="ＭＳ Ｐゴシック" pitchFamily="-111" charset="-128"/>
              </a:rPr>
              <a:t/>
            </a:r>
            <a:br>
              <a:rPr lang="en-US" sz="3200" dirty="0" smtClean="0">
                <a:solidFill>
                  <a:schemeClr val="tx1"/>
                </a:solidFill>
                <a:latin typeface="+mn-lt"/>
                <a:ea typeface="ＭＳ Ｐゴシック" pitchFamily="-111" charset="-128"/>
              </a:rPr>
            </a:br>
            <a:r>
              <a:rPr lang="en-US" sz="2800" dirty="0" smtClean="0">
                <a:solidFill>
                  <a:schemeClr val="tx1"/>
                </a:solidFill>
                <a:latin typeface="+mn-lt"/>
                <a:ea typeface="ＭＳ Ｐゴシック" pitchFamily="-111" charset="-128"/>
                <a:cs typeface="Arial" panose="020B0604020202020204" pitchFamily="34" charset="0"/>
              </a:rPr>
              <a:t>Using </a:t>
            </a:r>
            <a:r>
              <a:rPr lang="en-US" sz="2800" dirty="0">
                <a:solidFill>
                  <a:schemeClr val="tx1"/>
                </a:solidFill>
                <a:latin typeface="+mn-lt"/>
                <a:ea typeface="ＭＳ Ｐゴシック" pitchFamily="-111" charset="-128"/>
                <a:cs typeface="Arial" panose="020B0604020202020204" pitchFamily="34" charset="0"/>
              </a:rPr>
              <a:t>Game Theory to </a:t>
            </a:r>
            <a:r>
              <a:rPr lang="en-US" sz="2800" dirty="0" smtClean="0">
                <a:solidFill>
                  <a:schemeClr val="tx1"/>
                </a:solidFill>
                <a:latin typeface="+mn-lt"/>
                <a:ea typeface="ＭＳ Ｐゴシック" pitchFamily="-111" charset="-128"/>
                <a:cs typeface="Arial" panose="020B0604020202020204" pitchFamily="34" charset="0"/>
              </a:rPr>
              <a:t>Understand </a:t>
            </a:r>
            <a:r>
              <a:rPr lang="en-US" sz="2800" dirty="0">
                <a:solidFill>
                  <a:schemeClr val="tx1"/>
                </a:solidFill>
                <a:latin typeface="+mn-lt"/>
                <a:ea typeface="ＭＳ Ｐゴシック" pitchFamily="-111" charset="-128"/>
                <a:cs typeface="Arial" panose="020B0604020202020204" pitchFamily="34" charset="0"/>
              </a:rPr>
              <a:t>Animal </a:t>
            </a:r>
            <a:r>
              <a:rPr lang="en-US" sz="2800" dirty="0" smtClean="0">
                <a:solidFill>
                  <a:schemeClr val="tx1"/>
                </a:solidFill>
                <a:latin typeface="+mn-lt"/>
                <a:ea typeface="ＭＳ Ｐゴシック" pitchFamily="-111" charset="-128"/>
                <a:cs typeface="Arial" panose="020B0604020202020204" pitchFamily="34" charset="0"/>
              </a:rPr>
              <a:t>Behavior</a:t>
            </a:r>
            <a:endParaRPr lang="en-US" sz="2800" dirty="0">
              <a:solidFill>
                <a:schemeClr val="tx1"/>
              </a:solidFill>
              <a:latin typeface="+mn-lt"/>
              <a:ea typeface="ＭＳ Ｐゴシック" pitchFamily="-111" charset="-128"/>
            </a:endParaRPr>
          </a:p>
        </p:txBody>
      </p:sp>
      <p:sp>
        <p:nvSpPr>
          <p:cNvPr id="8" name="Rectangle 7"/>
          <p:cNvSpPr/>
          <p:nvPr/>
        </p:nvSpPr>
        <p:spPr>
          <a:xfrm>
            <a:off x="2411760" y="1700808"/>
            <a:ext cx="4248472" cy="1369606"/>
          </a:xfrm>
          <a:prstGeom prst="rect">
            <a:avLst/>
          </a:prstGeom>
          <a:noFill/>
        </p:spPr>
        <p:txBody>
          <a:bodyPr wrap="square" tIns="91440">
            <a:spAutoFit/>
          </a:bodyPr>
          <a:lstStyle/>
          <a:p>
            <a:pPr algn="ctr"/>
            <a:r>
              <a:rPr lang="en-US" sz="2000" dirty="0">
                <a:solidFill>
                  <a:schemeClr val="bg1"/>
                </a:solidFill>
                <a:latin typeface="+mn-lt"/>
              </a:rPr>
              <a:t>by</a:t>
            </a:r>
          </a:p>
          <a:p>
            <a:pPr algn="ctr"/>
            <a:r>
              <a:rPr lang="en-US" sz="2000" dirty="0" smtClean="0">
                <a:solidFill>
                  <a:schemeClr val="bg1"/>
                </a:solidFill>
                <a:latin typeface="+mn-lt"/>
              </a:rPr>
              <a:t>Kyla M. Flanagan</a:t>
            </a:r>
            <a:br>
              <a:rPr lang="en-US" sz="2000" dirty="0" smtClean="0">
                <a:solidFill>
                  <a:schemeClr val="bg1"/>
                </a:solidFill>
                <a:latin typeface="+mn-lt"/>
              </a:rPr>
            </a:br>
            <a:r>
              <a:rPr lang="en-US" sz="2000" dirty="0" smtClean="0">
                <a:solidFill>
                  <a:schemeClr val="bg1"/>
                </a:solidFill>
                <a:latin typeface="+mn-lt"/>
              </a:rPr>
              <a:t>Department of Biological Sciences University of Calgary, Alberta, Canada</a:t>
            </a:r>
            <a:endParaRPr lang="en-US" sz="2000" dirty="0">
              <a:solidFill>
                <a:schemeClr val="bg1"/>
              </a:solidFill>
              <a:latin typeface="+mn-lt"/>
            </a:endParaRPr>
          </a:p>
        </p:txBody>
      </p:sp>
      <p:pic>
        <p:nvPicPr>
          <p:cNvPr id="20" name="Picture 19"/>
          <p:cNvPicPr>
            <a:picLocks noChangeAspect="1"/>
          </p:cNvPicPr>
          <p:nvPr/>
        </p:nvPicPr>
        <p:blipFill rotWithShape="1">
          <a:blip r:embed="rId4" cstate="screen">
            <a:extLst>
              <a:ext uri="{28A0092B-C50C-407E-A947-70E740481C1C}">
                <a14:useLocalDpi xmlns:a14="http://schemas.microsoft.com/office/drawing/2010/main"/>
              </a:ext>
            </a:extLst>
          </a:blip>
          <a:srcRect t="-19357" b="19357"/>
          <a:stretch/>
        </p:blipFill>
        <p:spPr>
          <a:xfrm>
            <a:off x="0" y="6453336"/>
            <a:ext cx="9180513" cy="472389"/>
          </a:xfrm>
          <a:prstGeom prst="rect">
            <a:avLst/>
          </a:prstGeom>
          <a:solidFill>
            <a:schemeClr val="bg1">
              <a:alpha val="43000"/>
            </a:schemeClr>
          </a:solid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latin typeface="Arial" panose="020B0604020202020204" pitchFamily="34" charset="0"/>
                <a:cs typeface="Arial" panose="020B0604020202020204" pitchFamily="34" charset="0"/>
              </a:rPr>
              <a:t>Clicker Question 1</a:t>
            </a:r>
            <a:endParaRPr lang="en-CA" sz="3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10</a:t>
            </a:fld>
            <a:endParaRPr lang="en-US" dirty="0"/>
          </a:p>
        </p:txBody>
      </p:sp>
      <p:sp>
        <p:nvSpPr>
          <p:cNvPr id="3" name="Content Placeholder 2"/>
          <p:cNvSpPr>
            <a:spLocks noGrp="1"/>
          </p:cNvSpPr>
          <p:nvPr>
            <p:ph sz="quarter" idx="1"/>
          </p:nvPr>
        </p:nvSpPr>
        <p:spPr/>
        <p:txBody>
          <a:bodyPr>
            <a:normAutofit/>
          </a:bodyPr>
          <a:lstStyle/>
          <a:p>
            <a:pPr marL="0" indent="0">
              <a:buNone/>
            </a:pPr>
            <a:r>
              <a:rPr lang="en-CA" sz="2800" dirty="0" smtClean="0">
                <a:latin typeface="Arial" panose="020B0604020202020204" pitchFamily="34" charset="0"/>
                <a:cs typeface="Arial" panose="020B0604020202020204" pitchFamily="34" charset="0"/>
              </a:rPr>
              <a:t>Which behavioral strategy do you think will “win”?</a:t>
            </a:r>
          </a:p>
          <a:p>
            <a:pPr marL="560388" indent="-514350">
              <a:buFont typeface="+mj-lt"/>
              <a:buAutoNum type="alphaLcParenR"/>
            </a:pPr>
            <a:r>
              <a:rPr lang="en-CA" sz="2800" dirty="0" smtClean="0">
                <a:latin typeface="Arial" panose="020B0604020202020204" pitchFamily="34" charset="0"/>
                <a:cs typeface="Arial" panose="020B0604020202020204" pitchFamily="34" charset="0"/>
              </a:rPr>
              <a:t>Hawks</a:t>
            </a:r>
          </a:p>
          <a:p>
            <a:pPr marL="560388" indent="-514350">
              <a:buFont typeface="+mj-lt"/>
              <a:buAutoNum type="alphaLcParenR"/>
            </a:pPr>
            <a:r>
              <a:rPr lang="en-CA" sz="2800" dirty="0" smtClean="0">
                <a:latin typeface="Arial" panose="020B0604020202020204" pitchFamily="34" charset="0"/>
                <a:cs typeface="Arial" panose="020B0604020202020204" pitchFamily="34" charset="0"/>
              </a:rPr>
              <a:t>Doves</a:t>
            </a:r>
          </a:p>
          <a:p>
            <a:pPr marL="560388" indent="-514350">
              <a:buFont typeface="+mj-lt"/>
              <a:buAutoNum type="alphaLcParenR"/>
            </a:pPr>
            <a:r>
              <a:rPr lang="en-CA" sz="2800" dirty="0" smtClean="0">
                <a:latin typeface="Arial" panose="020B0604020202020204" pitchFamily="34" charset="0"/>
                <a:cs typeface="Arial" panose="020B0604020202020204" pitchFamily="34" charset="0"/>
              </a:rPr>
              <a:t>Both</a:t>
            </a:r>
          </a:p>
          <a:p>
            <a:pPr marL="560388" indent="-514350">
              <a:buFont typeface="+mj-lt"/>
              <a:buAutoNum type="alphaLcParenR"/>
            </a:pPr>
            <a:r>
              <a:rPr lang="en-CA" sz="2800" dirty="0" smtClean="0">
                <a:latin typeface="Arial" panose="020B0604020202020204" pitchFamily="34" charset="0"/>
                <a:cs typeface="Arial" panose="020B0604020202020204" pitchFamily="34" charset="0"/>
              </a:rPr>
              <a:t>Neither</a:t>
            </a:r>
            <a:endParaRPr lang="en-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5723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latin typeface="Arial" panose="020B0604020202020204" pitchFamily="34" charset="0"/>
                <a:cs typeface="Arial" panose="020B0604020202020204" pitchFamily="34" charset="0"/>
              </a:rPr>
              <a:t>Hawk Fitness </a:t>
            </a:r>
            <a:endParaRPr lang="en-CA" sz="4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11</a:t>
            </a:fld>
            <a:endParaRPr lang="en-US" dirty="0"/>
          </a:p>
        </p:txBody>
      </p:sp>
      <p:sp>
        <p:nvSpPr>
          <p:cNvPr id="3" name="Content Placeholder 2"/>
          <p:cNvSpPr>
            <a:spLocks noGrp="1"/>
          </p:cNvSpPr>
          <p:nvPr>
            <p:ph sz="quarter" idx="1"/>
          </p:nvPr>
        </p:nvSpPr>
        <p:spPr/>
        <p:txBody>
          <a:bodyPr/>
          <a:lstStyle/>
          <a:p>
            <a:r>
              <a:rPr lang="en-CA" sz="2800" dirty="0" smtClean="0">
                <a:latin typeface="Arial" panose="020B0604020202020204" pitchFamily="34" charset="0"/>
                <a:cs typeface="Arial" panose="020B0604020202020204" pitchFamily="34" charset="0"/>
              </a:rPr>
              <a:t>You are all </a:t>
            </a:r>
            <a:r>
              <a:rPr lang="en-CA" sz="2800" dirty="0" smtClean="0">
                <a:solidFill>
                  <a:schemeClr val="accent2"/>
                </a:solidFill>
                <a:latin typeface="Arial" panose="020B0604020202020204" pitchFamily="34" charset="0"/>
                <a:cs typeface="Arial" panose="020B0604020202020204" pitchFamily="34" charset="0"/>
              </a:rPr>
              <a:t>HAWKS</a:t>
            </a:r>
          </a:p>
          <a:p>
            <a:endParaRPr lang="en-CA" dirty="0"/>
          </a:p>
          <a:p>
            <a:r>
              <a:rPr lang="en-CA" sz="2800" dirty="0" smtClean="0">
                <a:latin typeface="Arial" panose="020B0604020202020204" pitchFamily="34" charset="0"/>
                <a:cs typeface="Arial" panose="020B0604020202020204" pitchFamily="34" charset="0"/>
              </a:rPr>
              <a:t>Compete for resource! GO!</a:t>
            </a:r>
          </a:p>
          <a:p>
            <a:endParaRPr lang="en-CA" dirty="0"/>
          </a:p>
          <a:p>
            <a:endParaRPr lang="en-CA" dirty="0"/>
          </a:p>
          <a:p>
            <a:endParaRPr lang="en-CA" dirty="0" smtClean="0"/>
          </a:p>
          <a:p>
            <a:endParaRPr lang="en-CA" dirty="0"/>
          </a:p>
          <a:p>
            <a:endParaRPr lang="en-CA" dirty="0"/>
          </a:p>
        </p:txBody>
      </p:sp>
      <p:pic>
        <p:nvPicPr>
          <p:cNvPr id="7" name="Picture 6"/>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380312" y="1700808"/>
            <a:ext cx="1492879" cy="1280160"/>
          </a:xfrm>
          <a:prstGeom prst="rect">
            <a:avLst/>
          </a:prstGeom>
          <a:ln>
            <a:solidFill>
              <a:schemeClr val="tx1"/>
            </a:solidFill>
          </a:ln>
        </p:spPr>
      </p:pic>
      <p:pic>
        <p:nvPicPr>
          <p:cNvPr id="6" name="Picture 5"/>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771800" y="3450699"/>
            <a:ext cx="3240360" cy="3218661"/>
          </a:xfrm>
          <a:prstGeom prst="rect">
            <a:avLst/>
          </a:prstGeom>
        </p:spPr>
      </p:pic>
    </p:spTree>
    <p:extLst>
      <p:ext uri="{BB962C8B-B14F-4D97-AF65-F5344CB8AC3E}">
        <p14:creationId xmlns:p14="http://schemas.microsoft.com/office/powerpoint/2010/main" val="4072961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t>Clicker Question 2</a:t>
            </a:r>
            <a:endParaRPr lang="en-CA" sz="3600" dirty="0"/>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12</a:t>
            </a:fld>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CA" sz="2800" dirty="0" smtClean="0">
                <a:latin typeface="Arial" panose="020B0604020202020204" pitchFamily="34" charset="0"/>
                <a:cs typeface="Arial" panose="020B0604020202020204" pitchFamily="34" charset="0"/>
              </a:rPr>
              <a:t>How many resource cards do you hold in your hand?</a:t>
            </a:r>
          </a:p>
          <a:p>
            <a:pPr marL="514350" indent="-514350">
              <a:buAutoNum type="alphaLcParenR"/>
            </a:pPr>
            <a:r>
              <a:rPr lang="en-CA" sz="2800" dirty="0" smtClean="0">
                <a:latin typeface="Arial" panose="020B0604020202020204" pitchFamily="34" charset="0"/>
                <a:cs typeface="Arial" panose="020B0604020202020204" pitchFamily="34" charset="0"/>
              </a:rPr>
              <a:t>0</a:t>
            </a:r>
          </a:p>
          <a:p>
            <a:pPr marL="514350" indent="-514350">
              <a:buAutoNum type="alphaLcParenR"/>
            </a:pPr>
            <a:r>
              <a:rPr lang="en-CA" sz="2800" dirty="0" smtClean="0">
                <a:latin typeface="Arial" panose="020B0604020202020204" pitchFamily="34" charset="0"/>
                <a:cs typeface="Arial" panose="020B0604020202020204" pitchFamily="34" charset="0"/>
              </a:rPr>
              <a:t>1</a:t>
            </a:r>
          </a:p>
          <a:p>
            <a:pPr marL="514350" indent="-514350">
              <a:buAutoNum type="alphaLcParenR"/>
            </a:pPr>
            <a:r>
              <a:rPr lang="en-CA" sz="2800" dirty="0" smtClean="0">
                <a:latin typeface="Arial" panose="020B0604020202020204" pitchFamily="34" charset="0"/>
                <a:cs typeface="Arial" panose="020B0604020202020204" pitchFamily="34" charset="0"/>
              </a:rPr>
              <a:t>2</a:t>
            </a:r>
          </a:p>
          <a:p>
            <a:pPr marL="514350" indent="-514350">
              <a:buAutoNum type="alphaLcParenR"/>
            </a:pPr>
            <a:r>
              <a:rPr lang="en-CA" sz="2800" dirty="0" smtClean="0">
                <a:latin typeface="Arial" panose="020B0604020202020204" pitchFamily="34" charset="0"/>
                <a:cs typeface="Arial" panose="020B0604020202020204" pitchFamily="34" charset="0"/>
              </a:rPr>
              <a:t>3</a:t>
            </a:r>
          </a:p>
          <a:p>
            <a:pPr marL="514350" indent="-514350">
              <a:buAutoNum type="alphaLcParenR"/>
            </a:pPr>
            <a:r>
              <a:rPr lang="en-CA" sz="2800" dirty="0" smtClean="0">
                <a:latin typeface="Arial" panose="020B0604020202020204" pitchFamily="34" charset="0"/>
                <a:cs typeface="Arial" panose="020B0604020202020204" pitchFamily="34" charset="0"/>
              </a:rPr>
              <a:t>4</a:t>
            </a:r>
          </a:p>
          <a:p>
            <a:pPr marL="514350" indent="-514350">
              <a:buAutoNum type="alphaLcParenR"/>
            </a:pPr>
            <a:r>
              <a:rPr lang="en-CA" sz="2800" dirty="0" smtClean="0">
                <a:latin typeface="Arial" panose="020B0604020202020204" pitchFamily="34" charset="0"/>
                <a:cs typeface="Arial" panose="020B0604020202020204" pitchFamily="34" charset="0"/>
              </a:rPr>
              <a:t>5</a:t>
            </a:r>
          </a:p>
          <a:p>
            <a:pPr marL="514350" indent="-514350">
              <a:buAutoNum type="alphaLcParenR"/>
            </a:pPr>
            <a:r>
              <a:rPr lang="en-CA" sz="2800" dirty="0" smtClean="0">
                <a:latin typeface="Arial" panose="020B0604020202020204" pitchFamily="34" charset="0"/>
                <a:cs typeface="Arial" panose="020B0604020202020204" pitchFamily="34" charset="0"/>
              </a:rPr>
              <a:t>6</a:t>
            </a:r>
          </a:p>
          <a:p>
            <a:pPr marL="0" indent="0">
              <a:buNone/>
            </a:pPr>
            <a:endParaRPr lang="en-CA" dirty="0"/>
          </a:p>
        </p:txBody>
      </p:sp>
    </p:spTree>
    <p:extLst>
      <p:ext uri="{BB962C8B-B14F-4D97-AF65-F5344CB8AC3E}">
        <p14:creationId xmlns:p14="http://schemas.microsoft.com/office/powerpoint/2010/main" val="30252659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latin typeface="Arial" panose="020B0604020202020204" pitchFamily="34" charset="0"/>
                <a:cs typeface="Arial" panose="020B0604020202020204" pitchFamily="34" charset="0"/>
              </a:rPr>
              <a:t>Vulnerability to Invasion - Hawks</a:t>
            </a:r>
            <a:endParaRPr lang="en-CA" sz="4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13</a:t>
            </a:fld>
            <a:endParaRPr lang="en-US" dirty="0"/>
          </a:p>
        </p:txBody>
      </p:sp>
      <p:sp>
        <p:nvSpPr>
          <p:cNvPr id="3" name="Content Placeholder 2"/>
          <p:cNvSpPr>
            <a:spLocks noGrp="1"/>
          </p:cNvSpPr>
          <p:nvPr>
            <p:ph sz="quarter" idx="1"/>
          </p:nvPr>
        </p:nvSpPr>
        <p:spPr/>
        <p:txBody>
          <a:bodyPr/>
          <a:lstStyle/>
          <a:p>
            <a:r>
              <a:rPr lang="en-CA" sz="2800" dirty="0" smtClean="0">
                <a:latin typeface="Arial" panose="020B0604020202020204" pitchFamily="34" charset="0"/>
                <a:cs typeface="Arial" panose="020B0604020202020204" pitchFamily="34" charset="0"/>
              </a:rPr>
              <a:t>Do you predict that a DOVE can invade a population of HAWKS?</a:t>
            </a:r>
          </a:p>
          <a:p>
            <a:endParaRPr lang="en-CA" sz="2800" dirty="0">
              <a:latin typeface="Arial" panose="020B0604020202020204" pitchFamily="34" charset="0"/>
              <a:cs typeface="Arial" panose="020B0604020202020204" pitchFamily="34" charset="0"/>
            </a:endParaRPr>
          </a:p>
          <a:p>
            <a:endParaRPr lang="en-CA" sz="2800" dirty="0" smtClean="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Now</a:t>
            </a:r>
            <a:r>
              <a:rPr lang="en-CA" sz="2800" dirty="0">
                <a:latin typeface="Arial" panose="020B0604020202020204" pitchFamily="34" charset="0"/>
                <a:cs typeface="Arial" panose="020B0604020202020204" pitchFamily="34" charset="0"/>
              </a:rPr>
              <a:t>, let’s see if a DOVE can invade the </a:t>
            </a:r>
            <a:r>
              <a:rPr lang="en-CA" sz="2800" dirty="0" smtClean="0">
                <a:latin typeface="Arial" panose="020B0604020202020204" pitchFamily="34" charset="0"/>
                <a:cs typeface="Arial" panose="020B0604020202020204" pitchFamily="34" charset="0"/>
              </a:rPr>
              <a:t>population.</a:t>
            </a:r>
            <a:endParaRPr lang="en-CA" sz="2800" dirty="0">
              <a:latin typeface="Arial" panose="020B0604020202020204" pitchFamily="34" charset="0"/>
              <a:cs typeface="Arial" panose="020B0604020202020204" pitchFamily="34" charset="0"/>
            </a:endParaRPr>
          </a:p>
          <a:p>
            <a:endParaRPr lang="en-CA" dirty="0"/>
          </a:p>
        </p:txBody>
      </p:sp>
    </p:spTree>
    <p:extLst>
      <p:ext uri="{BB962C8B-B14F-4D97-AF65-F5344CB8AC3E}">
        <p14:creationId xmlns:p14="http://schemas.microsoft.com/office/powerpoint/2010/main" val="1797905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Arial" panose="020B0604020202020204" pitchFamily="34" charset="0"/>
                <a:cs typeface="Arial" panose="020B0604020202020204" pitchFamily="34" charset="0"/>
              </a:rPr>
              <a:t>Evolutionarily Stable Strategy (ESS)</a:t>
            </a:r>
            <a:endParaRPr lang="en-CA" sz="3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14</a:t>
            </a:fld>
            <a:endParaRPr lang="en-US" dirty="0"/>
          </a:p>
        </p:txBody>
      </p:sp>
      <p:sp>
        <p:nvSpPr>
          <p:cNvPr id="3" name="Content Placeholder 2"/>
          <p:cNvSpPr>
            <a:spLocks noGrp="1"/>
          </p:cNvSpPr>
          <p:nvPr>
            <p:ph sz="quarter" idx="1"/>
          </p:nvPr>
        </p:nvSpPr>
        <p:spPr/>
        <p:txBody>
          <a:bodyPr>
            <a:normAutofit/>
          </a:bodyPr>
          <a:lstStyle/>
          <a:p>
            <a:r>
              <a:rPr lang="en-CA" sz="2800" dirty="0" smtClean="0">
                <a:latin typeface="Arial" panose="020B0604020202020204" pitchFamily="34" charset="0"/>
                <a:cs typeface="Arial" panose="020B0604020202020204" pitchFamily="34" charset="0"/>
              </a:rPr>
              <a:t>ESS: </a:t>
            </a:r>
            <a:r>
              <a:rPr lang="en-CA" sz="2800" dirty="0" smtClean="0">
                <a:solidFill>
                  <a:schemeClr val="accent2"/>
                </a:solidFill>
                <a:latin typeface="Arial" panose="020B0604020202020204" pitchFamily="34" charset="0"/>
                <a:cs typeface="Arial" panose="020B0604020202020204" pitchFamily="34" charset="0"/>
              </a:rPr>
              <a:t>“a behavioural strategy that is resistant to invasion and most likely to be maintained by natural selection” </a:t>
            </a:r>
            <a:r>
              <a:rPr lang="en-CA" sz="2800" dirty="0">
                <a:solidFill>
                  <a:schemeClr val="accent2"/>
                </a:solidFill>
                <a:latin typeface="Arial" panose="020B0604020202020204" pitchFamily="34" charset="0"/>
                <a:cs typeface="Arial" panose="020B0604020202020204" pitchFamily="34" charset="0"/>
              </a:rPr>
              <a:t>(</a:t>
            </a:r>
            <a:r>
              <a:rPr lang="en-CA" sz="2800" dirty="0" err="1">
                <a:solidFill>
                  <a:schemeClr val="accent2"/>
                </a:solidFill>
                <a:latin typeface="Arial" panose="020B0604020202020204" pitchFamily="34" charset="0"/>
                <a:cs typeface="Arial" panose="020B0604020202020204" pitchFamily="34" charset="0"/>
              </a:rPr>
              <a:t>Molles</a:t>
            </a:r>
            <a:r>
              <a:rPr lang="en-CA" sz="2800" dirty="0">
                <a:solidFill>
                  <a:schemeClr val="accent2"/>
                </a:solidFill>
                <a:latin typeface="Arial" panose="020B0604020202020204" pitchFamily="34" charset="0"/>
                <a:cs typeface="Arial" panose="020B0604020202020204" pitchFamily="34" charset="0"/>
              </a:rPr>
              <a:t> and Cahill 2013). </a:t>
            </a:r>
            <a:endParaRPr lang="en-CA" sz="2800" dirty="0" smtClean="0">
              <a:solidFill>
                <a:schemeClr val="accent2"/>
              </a:solidFill>
              <a:latin typeface="Arial" panose="020B0604020202020204" pitchFamily="34" charset="0"/>
              <a:cs typeface="Arial" panose="020B0604020202020204" pitchFamily="34" charset="0"/>
            </a:endParaRPr>
          </a:p>
          <a:p>
            <a:endParaRPr lang="en-CA" sz="2800" dirty="0" smtClean="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Is a Hawk an ESS? A Dove?</a:t>
            </a:r>
          </a:p>
          <a:p>
            <a:endParaRPr lang="en-CA" sz="2800" dirty="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Do you think Hawks will take over the behavioral strategy of the population of Doves? </a:t>
            </a:r>
            <a:endParaRPr lang="en-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144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dirty="0" smtClean="0">
                <a:latin typeface="Arial" panose="020B0604020202020204" pitchFamily="34" charset="0"/>
                <a:cs typeface="Arial" panose="020B0604020202020204" pitchFamily="34" charset="0"/>
              </a:rPr>
              <a:t>Dove Fitness</a:t>
            </a:r>
            <a:endParaRPr lang="en-CA" sz="4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15</a:t>
            </a:fld>
            <a:endParaRPr lang="en-US" dirty="0"/>
          </a:p>
        </p:txBody>
      </p:sp>
      <p:sp>
        <p:nvSpPr>
          <p:cNvPr id="3" name="Content Placeholder 2"/>
          <p:cNvSpPr>
            <a:spLocks noGrp="1"/>
          </p:cNvSpPr>
          <p:nvPr>
            <p:ph sz="quarter" idx="1"/>
          </p:nvPr>
        </p:nvSpPr>
        <p:spPr/>
        <p:txBody>
          <a:bodyPr/>
          <a:lstStyle/>
          <a:p>
            <a:r>
              <a:rPr lang="en-CA" sz="2800" dirty="0" smtClean="0">
                <a:latin typeface="Arial" panose="020B0604020202020204" pitchFamily="34" charset="0"/>
                <a:cs typeface="Arial" panose="020B0604020202020204" pitchFamily="34" charset="0"/>
              </a:rPr>
              <a:t>Now you are all </a:t>
            </a:r>
            <a:r>
              <a:rPr lang="en-CA" sz="2800" dirty="0" smtClean="0">
                <a:solidFill>
                  <a:schemeClr val="accent2"/>
                </a:solidFill>
                <a:latin typeface="Arial" panose="020B0604020202020204" pitchFamily="34" charset="0"/>
                <a:cs typeface="Arial" panose="020B0604020202020204" pitchFamily="34" charset="0"/>
              </a:rPr>
              <a:t>DOVES</a:t>
            </a:r>
          </a:p>
          <a:p>
            <a:endParaRPr lang="en-CA" sz="2800" dirty="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Compete for resources, GO!</a:t>
            </a:r>
          </a:p>
          <a:p>
            <a:endParaRPr lang="en-CA" dirty="0"/>
          </a:p>
        </p:txBody>
      </p:sp>
      <p:pic>
        <p:nvPicPr>
          <p:cNvPr id="7" name="Picture 6"/>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308304" y="1772816"/>
            <a:ext cx="1482779" cy="1280160"/>
          </a:xfrm>
          <a:prstGeom prst="rect">
            <a:avLst/>
          </a:prstGeom>
          <a:ln>
            <a:solidFill>
              <a:schemeClr val="tx1"/>
            </a:solidFill>
          </a:ln>
        </p:spPr>
      </p:pic>
      <p:pic>
        <p:nvPicPr>
          <p:cNvPr id="8" name="Picture 7"/>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771800" y="3450699"/>
            <a:ext cx="3240360" cy="3218661"/>
          </a:xfrm>
          <a:prstGeom prst="rect">
            <a:avLst/>
          </a:prstGeom>
        </p:spPr>
      </p:pic>
    </p:spTree>
    <p:extLst>
      <p:ext uri="{BB962C8B-B14F-4D97-AF65-F5344CB8AC3E}">
        <p14:creationId xmlns:p14="http://schemas.microsoft.com/office/powerpoint/2010/main" val="2145603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latin typeface="Arial" panose="020B0604020202020204" pitchFamily="34" charset="0"/>
                <a:cs typeface="Arial" panose="020B0604020202020204" pitchFamily="34" charset="0"/>
              </a:rPr>
              <a:t>Clicker Question 3</a:t>
            </a:r>
            <a:endParaRPr lang="en-CA" sz="3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16</a:t>
            </a:fld>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CA" sz="2800" dirty="0" smtClean="0">
                <a:latin typeface="Arial" panose="020B0604020202020204" pitchFamily="34" charset="0"/>
                <a:cs typeface="Arial" panose="020B0604020202020204" pitchFamily="34" charset="0"/>
              </a:rPr>
              <a:t>How many resource cards do you hold in your hand?</a:t>
            </a:r>
          </a:p>
          <a:p>
            <a:pPr marL="514350" indent="-514350">
              <a:buAutoNum type="alphaLcParenR"/>
            </a:pPr>
            <a:r>
              <a:rPr lang="en-CA" sz="2800" dirty="0" smtClean="0">
                <a:latin typeface="Arial" panose="020B0604020202020204" pitchFamily="34" charset="0"/>
                <a:cs typeface="Arial" panose="020B0604020202020204" pitchFamily="34" charset="0"/>
              </a:rPr>
              <a:t>0</a:t>
            </a:r>
          </a:p>
          <a:p>
            <a:pPr marL="514350" indent="-514350">
              <a:buAutoNum type="alphaLcParenR"/>
            </a:pPr>
            <a:r>
              <a:rPr lang="en-CA" sz="2800" dirty="0" smtClean="0">
                <a:latin typeface="Arial" panose="020B0604020202020204" pitchFamily="34" charset="0"/>
                <a:cs typeface="Arial" panose="020B0604020202020204" pitchFamily="34" charset="0"/>
              </a:rPr>
              <a:t>1</a:t>
            </a:r>
          </a:p>
          <a:p>
            <a:pPr marL="514350" indent="-514350">
              <a:buAutoNum type="alphaLcParenR"/>
            </a:pPr>
            <a:r>
              <a:rPr lang="en-CA" sz="2800" dirty="0" smtClean="0">
                <a:latin typeface="Arial" panose="020B0604020202020204" pitchFamily="34" charset="0"/>
                <a:cs typeface="Arial" panose="020B0604020202020204" pitchFamily="34" charset="0"/>
              </a:rPr>
              <a:t>2</a:t>
            </a:r>
          </a:p>
          <a:p>
            <a:pPr marL="514350" indent="-514350">
              <a:buAutoNum type="alphaLcParenR"/>
            </a:pPr>
            <a:r>
              <a:rPr lang="en-CA" sz="2800" dirty="0" smtClean="0">
                <a:latin typeface="Arial" panose="020B0604020202020204" pitchFamily="34" charset="0"/>
                <a:cs typeface="Arial" panose="020B0604020202020204" pitchFamily="34" charset="0"/>
              </a:rPr>
              <a:t>3</a:t>
            </a:r>
          </a:p>
          <a:p>
            <a:pPr marL="514350" indent="-514350">
              <a:buAutoNum type="alphaLcParenR"/>
            </a:pPr>
            <a:r>
              <a:rPr lang="en-CA" sz="2800" dirty="0" smtClean="0">
                <a:latin typeface="Arial" panose="020B0604020202020204" pitchFamily="34" charset="0"/>
                <a:cs typeface="Arial" panose="020B0604020202020204" pitchFamily="34" charset="0"/>
              </a:rPr>
              <a:t>4</a:t>
            </a:r>
          </a:p>
          <a:p>
            <a:pPr marL="514350" indent="-514350">
              <a:buAutoNum type="alphaLcParenR"/>
            </a:pPr>
            <a:r>
              <a:rPr lang="en-CA" sz="2800" dirty="0" smtClean="0">
                <a:latin typeface="Arial" panose="020B0604020202020204" pitchFamily="34" charset="0"/>
                <a:cs typeface="Arial" panose="020B0604020202020204" pitchFamily="34" charset="0"/>
              </a:rPr>
              <a:t>5</a:t>
            </a:r>
          </a:p>
          <a:p>
            <a:pPr marL="514350" indent="-514350">
              <a:buAutoNum type="alphaLcParenR"/>
            </a:pPr>
            <a:r>
              <a:rPr lang="en-CA" sz="2800" dirty="0" smtClean="0">
                <a:latin typeface="Arial" panose="020B0604020202020204" pitchFamily="34" charset="0"/>
                <a:cs typeface="Arial" panose="020B0604020202020204" pitchFamily="34" charset="0"/>
              </a:rPr>
              <a:t>6</a:t>
            </a:r>
          </a:p>
          <a:p>
            <a:pPr marL="0" indent="0">
              <a:buNone/>
            </a:pPr>
            <a:endParaRPr lang="en-CA" dirty="0"/>
          </a:p>
        </p:txBody>
      </p:sp>
    </p:spTree>
    <p:extLst>
      <p:ext uri="{BB962C8B-B14F-4D97-AF65-F5344CB8AC3E}">
        <p14:creationId xmlns:p14="http://schemas.microsoft.com/office/powerpoint/2010/main" val="1824817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latin typeface="Arial" panose="020B0604020202020204" pitchFamily="34" charset="0"/>
                <a:cs typeface="Arial" panose="020B0604020202020204" pitchFamily="34" charset="0"/>
              </a:rPr>
              <a:t>Vulnerability to Invasion - Doves</a:t>
            </a:r>
            <a:endParaRPr lang="en-CA" sz="4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17</a:t>
            </a:fld>
            <a:endParaRPr lang="en-US" dirty="0"/>
          </a:p>
        </p:txBody>
      </p:sp>
      <p:sp>
        <p:nvSpPr>
          <p:cNvPr id="3" name="Content Placeholder 2"/>
          <p:cNvSpPr>
            <a:spLocks noGrp="1"/>
          </p:cNvSpPr>
          <p:nvPr>
            <p:ph sz="quarter" idx="1"/>
          </p:nvPr>
        </p:nvSpPr>
        <p:spPr/>
        <p:txBody>
          <a:bodyPr/>
          <a:lstStyle/>
          <a:p>
            <a:r>
              <a:rPr lang="en-CA" sz="2800" dirty="0" smtClean="0">
                <a:latin typeface="Arial" panose="020B0604020202020204" pitchFamily="34" charset="0"/>
                <a:cs typeface="Arial" panose="020B0604020202020204" pitchFamily="34" charset="0"/>
              </a:rPr>
              <a:t>Do you predict that a Hawk can invade a population of Doves?</a:t>
            </a:r>
          </a:p>
          <a:p>
            <a:endParaRPr lang="en-CA" sz="2800" dirty="0">
              <a:latin typeface="Arial" panose="020B0604020202020204" pitchFamily="34" charset="0"/>
              <a:cs typeface="Arial" panose="020B0604020202020204" pitchFamily="34" charset="0"/>
            </a:endParaRPr>
          </a:p>
          <a:p>
            <a:endParaRPr lang="en-CA" sz="2800" dirty="0" smtClean="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Now </a:t>
            </a:r>
            <a:r>
              <a:rPr lang="en-CA" sz="2800" dirty="0">
                <a:latin typeface="Arial" panose="020B0604020202020204" pitchFamily="34" charset="0"/>
                <a:cs typeface="Arial" panose="020B0604020202020204" pitchFamily="34" charset="0"/>
              </a:rPr>
              <a:t>let’s see if a HAWK can invade a population of DOVES?</a:t>
            </a:r>
          </a:p>
          <a:p>
            <a:endParaRPr lang="en-CA" dirty="0"/>
          </a:p>
        </p:txBody>
      </p:sp>
    </p:spTree>
    <p:extLst>
      <p:ext uri="{BB962C8B-B14F-4D97-AF65-F5344CB8AC3E}">
        <p14:creationId xmlns:p14="http://schemas.microsoft.com/office/powerpoint/2010/main" val="5652966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Hawks vs. Doves</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18</a:t>
            </a:fld>
            <a:endParaRPr lang="en-US" dirty="0"/>
          </a:p>
        </p:txBody>
      </p:sp>
      <p:sp>
        <p:nvSpPr>
          <p:cNvPr id="3" name="Content Placeholder 2"/>
          <p:cNvSpPr>
            <a:spLocks noGrp="1"/>
          </p:cNvSpPr>
          <p:nvPr>
            <p:ph sz="quarter" idx="1"/>
          </p:nvPr>
        </p:nvSpPr>
        <p:spPr/>
        <p:txBody>
          <a:bodyPr>
            <a:normAutofit lnSpcReduction="10000"/>
          </a:bodyPr>
          <a:lstStyle/>
          <a:p>
            <a:r>
              <a:rPr lang="en-CA" sz="2800" dirty="0" smtClean="0">
                <a:latin typeface="Arial" panose="020B0604020202020204" pitchFamily="34" charset="0"/>
                <a:cs typeface="Arial" panose="020B0604020202020204" pitchFamily="34" charset="0"/>
              </a:rPr>
              <a:t>OK, now we are going to start with ~10% of the population being Hawks, and ~90% Doves and track what happens to this ratio over time. </a:t>
            </a:r>
          </a:p>
          <a:p>
            <a:endParaRPr lang="en-CA" sz="1100" dirty="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NOW Hawks and Doves can reproduce!</a:t>
            </a:r>
          </a:p>
          <a:p>
            <a:endParaRPr lang="en-CA" sz="1100" dirty="0" smtClean="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If you lose all your resource cards, </a:t>
            </a:r>
            <a:r>
              <a:rPr lang="en-CA" sz="2800" dirty="0" smtClean="0">
                <a:solidFill>
                  <a:schemeClr val="accent2"/>
                </a:solidFill>
                <a:latin typeface="Arial" panose="020B0604020202020204" pitchFamily="34" charset="0"/>
                <a:cs typeface="Arial" panose="020B0604020202020204" pitchFamily="34" charset="0"/>
              </a:rPr>
              <a:t>sit down</a:t>
            </a:r>
            <a:r>
              <a:rPr lang="en-CA" sz="2800" dirty="0" smtClean="0">
                <a:latin typeface="Arial" panose="020B0604020202020204" pitchFamily="34" charset="0"/>
                <a:cs typeface="Arial" panose="020B0604020202020204" pitchFamily="34" charset="0"/>
              </a:rPr>
              <a:t>.</a:t>
            </a:r>
          </a:p>
          <a:p>
            <a:endParaRPr lang="en-CA" sz="1100" dirty="0" smtClean="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If you get </a:t>
            </a:r>
            <a:r>
              <a:rPr lang="en-CA" sz="2800" dirty="0" smtClean="0">
                <a:solidFill>
                  <a:schemeClr val="accent2"/>
                </a:solidFill>
                <a:latin typeface="Arial" panose="020B0604020202020204" pitchFamily="34" charset="0"/>
                <a:cs typeface="Arial" panose="020B0604020202020204" pitchFamily="34" charset="0"/>
              </a:rPr>
              <a:t>8 resource cards</a:t>
            </a:r>
            <a:r>
              <a:rPr lang="en-CA" sz="2800" dirty="0" smtClean="0">
                <a:latin typeface="Arial" panose="020B0604020202020204" pitchFamily="34" charset="0"/>
                <a:cs typeface="Arial" panose="020B0604020202020204" pitchFamily="34" charset="0"/>
              </a:rPr>
              <a:t>, you find someone sitting down and convert them to whatever you are by giving them 4 cards! </a:t>
            </a:r>
            <a:endParaRPr lang="en-CA"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82233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latin typeface="Arial" panose="020B0604020202020204" pitchFamily="34" charset="0"/>
                <a:cs typeface="Arial" panose="020B0604020202020204" pitchFamily="34" charset="0"/>
              </a:rPr>
              <a:t>Clicker Question 4</a:t>
            </a:r>
            <a:endParaRPr lang="en-CA" sz="3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19</a:t>
            </a:fld>
            <a:endParaRPr lang="en-US" dirty="0"/>
          </a:p>
        </p:txBody>
      </p:sp>
      <p:sp>
        <p:nvSpPr>
          <p:cNvPr id="3" name="Content Placeholder 2"/>
          <p:cNvSpPr>
            <a:spLocks noGrp="1"/>
          </p:cNvSpPr>
          <p:nvPr>
            <p:ph sz="quarter" idx="1"/>
          </p:nvPr>
        </p:nvSpPr>
        <p:spPr/>
        <p:txBody>
          <a:bodyPr/>
          <a:lstStyle/>
          <a:p>
            <a:pPr marL="0" indent="0">
              <a:buNone/>
            </a:pPr>
            <a:r>
              <a:rPr lang="en-CA" sz="2800" dirty="0" smtClean="0">
                <a:latin typeface="Arial" panose="020B0604020202020204" pitchFamily="34" charset="0"/>
                <a:cs typeface="Arial" panose="020B0604020202020204" pitchFamily="34" charset="0"/>
              </a:rPr>
              <a:t>Are you currently a hawk or a dove?</a:t>
            </a:r>
          </a:p>
          <a:p>
            <a:pPr marL="514350" indent="-514350">
              <a:buAutoNum type="alphaLcParenR"/>
            </a:pPr>
            <a:r>
              <a:rPr lang="en-CA" sz="2800" dirty="0" smtClean="0">
                <a:latin typeface="Arial" panose="020B0604020202020204" pitchFamily="34" charset="0"/>
                <a:cs typeface="Arial" panose="020B0604020202020204" pitchFamily="34" charset="0"/>
              </a:rPr>
              <a:t>Hawk</a:t>
            </a:r>
          </a:p>
          <a:p>
            <a:pPr marL="514350" indent="-514350">
              <a:buAutoNum type="alphaLcParenR"/>
            </a:pPr>
            <a:r>
              <a:rPr lang="en-CA" sz="2800" dirty="0" smtClean="0">
                <a:latin typeface="Arial" panose="020B0604020202020204" pitchFamily="34" charset="0"/>
                <a:cs typeface="Arial" panose="020B0604020202020204" pitchFamily="34" charset="0"/>
              </a:rPr>
              <a:t>Dove</a:t>
            </a:r>
          </a:p>
          <a:p>
            <a:pPr marL="0" indent="0">
              <a:buNone/>
            </a:pPr>
            <a:endParaRPr lang="en-CA" dirty="0"/>
          </a:p>
        </p:txBody>
      </p:sp>
    </p:spTree>
    <p:extLst>
      <p:ext uri="{BB962C8B-B14F-4D97-AF65-F5344CB8AC3E}">
        <p14:creationId xmlns:p14="http://schemas.microsoft.com/office/powerpoint/2010/main" val="42172795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CA" dirty="0" smtClean="0">
                <a:latin typeface="Arial" panose="020B0604020202020204" pitchFamily="34" charset="0"/>
                <a:ea typeface="ＭＳ Ｐゴシック" pitchFamily="-111" charset="-128"/>
                <a:cs typeface="Arial" panose="020B0604020202020204" pitchFamily="34" charset="0"/>
              </a:rPr>
              <a:t>Objectives </a:t>
            </a:r>
          </a:p>
        </p:txBody>
      </p:sp>
      <p:sp>
        <p:nvSpPr>
          <p:cNvPr id="5" name="Slide Number Placeholder 3"/>
          <p:cNvSpPr>
            <a:spLocks noGrp="1"/>
          </p:cNvSpPr>
          <p:nvPr>
            <p:ph type="sldNum" sz="quarter" idx="12"/>
          </p:nvPr>
        </p:nvSpPr>
        <p:spPr/>
        <p:txBody>
          <a:bodyPr>
            <a:normAutofit fontScale="85000" lnSpcReduction="20000"/>
          </a:bodyPr>
          <a:lstStyle/>
          <a:p>
            <a:pPr>
              <a:defRPr/>
            </a:pPr>
            <a:fld id="{D2804B16-52AA-4697-9B55-198AA0474583}" type="slidenum">
              <a:rPr lang="en-US"/>
              <a:pPr>
                <a:defRPr/>
              </a:pPr>
              <a:t>2</a:t>
            </a:fld>
            <a:endParaRPr lang="en-US" dirty="0"/>
          </a:p>
        </p:txBody>
      </p:sp>
      <p:sp>
        <p:nvSpPr>
          <p:cNvPr id="10243" name="Content Placeholder 2"/>
          <p:cNvSpPr>
            <a:spLocks noGrp="1"/>
          </p:cNvSpPr>
          <p:nvPr>
            <p:ph sz="quarter" idx="1"/>
          </p:nvPr>
        </p:nvSpPr>
        <p:spPr>
          <a:xfrm>
            <a:off x="539750" y="1557338"/>
            <a:ext cx="8153400" cy="4495800"/>
          </a:xfrm>
        </p:spPr>
        <p:txBody>
          <a:bodyPr>
            <a:normAutofit lnSpcReduction="10000"/>
          </a:bodyPr>
          <a:lstStyle/>
          <a:p>
            <a:pPr marL="0" indent="0">
              <a:buFont typeface="Wingdings" pitchFamily="-111" charset="2"/>
              <a:buNone/>
            </a:pPr>
            <a:r>
              <a:rPr lang="en-CA" sz="2400" dirty="0" smtClean="0">
                <a:latin typeface="Arial" panose="020B0604020202020204" pitchFamily="34" charset="0"/>
                <a:ea typeface="ＭＳ Ｐゴシック" pitchFamily="-111" charset="-128"/>
                <a:cs typeface="Arial" panose="020B0604020202020204" pitchFamily="34" charset="0"/>
              </a:rPr>
              <a:t>By the end of this lecture, you should be able to:</a:t>
            </a:r>
          </a:p>
          <a:p>
            <a:pPr marL="514350" lvl="0" indent="-514350">
              <a:buFont typeface="+mj-lt"/>
              <a:buAutoNum type="arabicPeriod"/>
            </a:pPr>
            <a:r>
              <a:rPr lang="en-CA" sz="2400" dirty="0">
                <a:latin typeface="Arial" panose="020B0604020202020204" pitchFamily="34" charset="0"/>
                <a:cs typeface="Arial" panose="020B0604020202020204" pitchFamily="34" charset="0"/>
              </a:rPr>
              <a:t>Explain what </a:t>
            </a:r>
            <a:r>
              <a:rPr lang="en-CA" sz="2400" dirty="0" smtClean="0">
                <a:latin typeface="Arial" panose="020B0604020202020204" pitchFamily="34" charset="0"/>
                <a:cs typeface="Arial" panose="020B0604020202020204" pitchFamily="34" charset="0"/>
              </a:rPr>
              <a:t>game </a:t>
            </a:r>
            <a:r>
              <a:rPr lang="en-CA" sz="2400" dirty="0">
                <a:latin typeface="Arial" panose="020B0604020202020204" pitchFamily="34" charset="0"/>
                <a:cs typeface="Arial" panose="020B0604020202020204" pitchFamily="34" charset="0"/>
              </a:rPr>
              <a:t>t</a:t>
            </a:r>
            <a:r>
              <a:rPr lang="en-CA" sz="2400" dirty="0" smtClean="0">
                <a:latin typeface="Arial" panose="020B0604020202020204" pitchFamily="34" charset="0"/>
                <a:cs typeface="Arial" panose="020B0604020202020204" pitchFamily="34" charset="0"/>
              </a:rPr>
              <a:t>heory </a:t>
            </a:r>
            <a:r>
              <a:rPr lang="en-CA" sz="2400" dirty="0">
                <a:latin typeface="Arial" panose="020B0604020202020204" pitchFamily="34" charset="0"/>
                <a:cs typeface="Arial" panose="020B0604020202020204" pitchFamily="34" charset="0"/>
              </a:rPr>
              <a:t>is and how/why it is applied to ecology. </a:t>
            </a:r>
          </a:p>
          <a:p>
            <a:pPr marL="514350" lvl="0" indent="-514350">
              <a:buFont typeface="+mj-lt"/>
              <a:buAutoNum type="arabicPeriod"/>
            </a:pPr>
            <a:r>
              <a:rPr lang="en-CA" sz="2400" dirty="0">
                <a:latin typeface="Arial" panose="020B0604020202020204" pitchFamily="34" charset="0"/>
                <a:cs typeface="Arial" panose="020B0604020202020204" pitchFamily="34" charset="0"/>
              </a:rPr>
              <a:t>Explain how novel </a:t>
            </a:r>
            <a:r>
              <a:rPr lang="en-CA" sz="2400" dirty="0" smtClean="0">
                <a:latin typeface="Arial" panose="020B0604020202020204" pitchFamily="34" charset="0"/>
                <a:cs typeface="Arial" panose="020B0604020202020204" pitchFamily="34" charset="0"/>
              </a:rPr>
              <a:t>behavioral </a:t>
            </a:r>
            <a:r>
              <a:rPr lang="en-CA" sz="2400" dirty="0">
                <a:latin typeface="Arial" panose="020B0604020202020204" pitchFamily="34" charset="0"/>
                <a:cs typeface="Arial" panose="020B0604020202020204" pitchFamily="34" charset="0"/>
              </a:rPr>
              <a:t>strategies can invade a </a:t>
            </a:r>
            <a:r>
              <a:rPr lang="en-CA" sz="2400" dirty="0" smtClean="0">
                <a:latin typeface="Arial" panose="020B0604020202020204" pitchFamily="34" charset="0"/>
                <a:cs typeface="Arial" panose="020B0604020202020204" pitchFamily="34" charset="0"/>
              </a:rPr>
              <a:t>population. </a:t>
            </a:r>
          </a:p>
          <a:p>
            <a:pPr marL="514350" lvl="0" indent="-514350">
              <a:buFont typeface="+mj-lt"/>
              <a:buAutoNum type="arabicPeriod"/>
            </a:pPr>
            <a:r>
              <a:rPr lang="en-CA" sz="2400" dirty="0" smtClean="0">
                <a:latin typeface="Arial" panose="020B0604020202020204" pitchFamily="34" charset="0"/>
                <a:cs typeface="Arial" panose="020B0604020202020204" pitchFamily="34" charset="0"/>
              </a:rPr>
              <a:t>Explain evolutionarily </a:t>
            </a:r>
            <a:r>
              <a:rPr lang="en-CA" sz="2400" dirty="0">
                <a:latin typeface="Arial" panose="020B0604020202020204" pitchFamily="34" charset="0"/>
                <a:cs typeface="Arial" panose="020B0604020202020204" pitchFamily="34" charset="0"/>
              </a:rPr>
              <a:t>stable strategy (ESS) and frequency dependent </a:t>
            </a:r>
            <a:r>
              <a:rPr lang="en-CA" sz="2400" dirty="0" smtClean="0">
                <a:latin typeface="Arial" panose="020B0604020202020204" pitchFamily="34" charset="0"/>
                <a:cs typeface="Arial" panose="020B0604020202020204" pitchFamily="34" charset="0"/>
              </a:rPr>
              <a:t>selection.</a:t>
            </a:r>
            <a:endParaRPr lang="en-CA" sz="2400" dirty="0">
              <a:latin typeface="Arial" panose="020B0604020202020204" pitchFamily="34" charset="0"/>
              <a:cs typeface="Arial" panose="020B0604020202020204" pitchFamily="34" charset="0"/>
            </a:endParaRPr>
          </a:p>
          <a:p>
            <a:pPr marL="514350" lvl="0" indent="-514350">
              <a:buFont typeface="+mj-lt"/>
              <a:buAutoNum type="arabicPeriod"/>
            </a:pPr>
            <a:r>
              <a:rPr lang="en-CA" sz="2400" dirty="0">
                <a:latin typeface="Arial" panose="020B0604020202020204" pitchFamily="34" charset="0"/>
                <a:cs typeface="Arial" panose="020B0604020202020204" pitchFamily="34" charset="0"/>
              </a:rPr>
              <a:t>Describe why natural selection acts on relative fitness and how this fitness can depend on the frequency of other </a:t>
            </a:r>
            <a:r>
              <a:rPr lang="en-CA" sz="2400" dirty="0" smtClean="0">
                <a:latin typeface="Arial" panose="020B0604020202020204" pitchFamily="34" charset="0"/>
                <a:cs typeface="Arial" panose="020B0604020202020204" pitchFamily="34" charset="0"/>
              </a:rPr>
              <a:t>“types” </a:t>
            </a:r>
            <a:r>
              <a:rPr lang="en-CA" sz="2400" dirty="0">
                <a:latin typeface="Arial" panose="020B0604020202020204" pitchFamily="34" charset="0"/>
                <a:cs typeface="Arial" panose="020B0604020202020204" pitchFamily="34" charset="0"/>
              </a:rPr>
              <a:t>of individuals in the </a:t>
            </a:r>
            <a:r>
              <a:rPr lang="en-CA" sz="2400" dirty="0" smtClean="0">
                <a:latin typeface="Arial" panose="020B0604020202020204" pitchFamily="34" charset="0"/>
                <a:cs typeface="Arial" panose="020B0604020202020204" pitchFamily="34" charset="0"/>
              </a:rPr>
              <a:t>population.</a:t>
            </a:r>
            <a:endParaRPr lang="en-CA" sz="2400" dirty="0">
              <a:latin typeface="Arial" panose="020B0604020202020204" pitchFamily="34" charset="0"/>
              <a:cs typeface="Arial" panose="020B0604020202020204" pitchFamily="34" charset="0"/>
            </a:endParaRPr>
          </a:p>
          <a:p>
            <a:pPr marL="514350" lvl="0" indent="-514350">
              <a:buFont typeface="+mj-lt"/>
              <a:buAutoNum type="arabicPeriod"/>
            </a:pPr>
            <a:r>
              <a:rPr lang="en-CA" sz="2400" dirty="0">
                <a:latin typeface="Arial" panose="020B0604020202020204" pitchFamily="34" charset="0"/>
                <a:cs typeface="Arial" panose="020B0604020202020204" pitchFamily="34" charset="0"/>
              </a:rPr>
              <a:t>Explain how coexistence of multiple behavioural strategies in a population is </a:t>
            </a:r>
            <a:r>
              <a:rPr lang="en-CA" sz="2400" dirty="0" smtClean="0">
                <a:latin typeface="Arial" panose="020B0604020202020204" pitchFamily="34" charset="0"/>
                <a:cs typeface="Arial" panose="020B0604020202020204" pitchFamily="34" charset="0"/>
              </a:rPr>
              <a:t>possible.</a:t>
            </a:r>
            <a:endParaRPr lang="en-CA" sz="2400"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hangingPunct="1">
              <a:defRPr/>
            </a:pPr>
            <a:r>
              <a:rPr lang="en-US" sz="3600" dirty="0" smtClean="0">
                <a:latin typeface="Arial" panose="020B0604020202020204" pitchFamily="34" charset="0"/>
                <a:ea typeface="ＭＳ Ｐゴシック" pitchFamily="-111" charset="-128"/>
                <a:cs typeface="Arial" panose="020B0604020202020204" pitchFamily="34" charset="0"/>
              </a:rPr>
              <a:t>Simple versus frequency-dependent  selection</a:t>
            </a:r>
          </a:p>
        </p:txBody>
      </p:sp>
      <p:sp>
        <p:nvSpPr>
          <p:cNvPr id="14339"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rgbClr val="000000"/>
                </a:solidFill>
                <a:latin typeface="Arial" charset="0"/>
                <a:ea typeface="ヒラギノ角ゴ ProN W3" pitchFamily="-111" charset="-128"/>
                <a:sym typeface="Arial" charset="0"/>
              </a:defRPr>
            </a:lvl1pPr>
            <a:lvl2pPr marL="742950" indent="-285750" eaLnBrk="0" hangingPunct="0">
              <a:defRPr sz="2400">
                <a:solidFill>
                  <a:srgbClr val="000000"/>
                </a:solidFill>
                <a:latin typeface="Arial" charset="0"/>
                <a:ea typeface="ヒラギノ角ゴ ProN W3" pitchFamily="-111" charset="-128"/>
                <a:sym typeface="Arial" charset="0"/>
              </a:defRPr>
            </a:lvl2pPr>
            <a:lvl3pPr marL="1143000" indent="-228600" eaLnBrk="0" hangingPunct="0">
              <a:defRPr sz="2400">
                <a:solidFill>
                  <a:srgbClr val="000000"/>
                </a:solidFill>
                <a:latin typeface="Arial" charset="0"/>
                <a:ea typeface="ヒラギノ角ゴ ProN W3" pitchFamily="-111" charset="-128"/>
                <a:sym typeface="Arial" charset="0"/>
              </a:defRPr>
            </a:lvl3pPr>
            <a:lvl4pPr marL="1600200" indent="-228600" eaLnBrk="0" hangingPunct="0">
              <a:defRPr sz="2400">
                <a:solidFill>
                  <a:srgbClr val="000000"/>
                </a:solidFill>
                <a:latin typeface="Arial" charset="0"/>
                <a:ea typeface="ヒラギノ角ゴ ProN W3" pitchFamily="-111" charset="-128"/>
                <a:sym typeface="Arial" charset="0"/>
              </a:defRPr>
            </a:lvl4pPr>
            <a:lvl5pPr marL="2057400" indent="-228600" eaLnBrk="0" hangingPunct="0">
              <a:defRPr sz="2400">
                <a:solidFill>
                  <a:srgbClr val="000000"/>
                </a:solidFill>
                <a:latin typeface="Arial" charset="0"/>
                <a:ea typeface="ヒラギノ角ゴ ProN W3" pitchFamily="-111" charset="-128"/>
                <a:sym typeface="Arial" charset="0"/>
              </a:defRPr>
            </a:lvl5pPr>
            <a:lvl6pPr marL="2514600" indent="-228600" eaLnBrk="0" fontAlgn="base" hangingPunct="0">
              <a:spcBef>
                <a:spcPct val="0"/>
              </a:spcBef>
              <a:spcAft>
                <a:spcPct val="0"/>
              </a:spcAft>
              <a:defRPr sz="2400">
                <a:solidFill>
                  <a:srgbClr val="000000"/>
                </a:solidFill>
                <a:latin typeface="Arial" charset="0"/>
                <a:ea typeface="ヒラギノ角ゴ ProN W3" pitchFamily="-111" charset="-128"/>
                <a:sym typeface="Arial" charset="0"/>
              </a:defRPr>
            </a:lvl6pPr>
            <a:lvl7pPr marL="2971800" indent="-228600" eaLnBrk="0" fontAlgn="base" hangingPunct="0">
              <a:spcBef>
                <a:spcPct val="0"/>
              </a:spcBef>
              <a:spcAft>
                <a:spcPct val="0"/>
              </a:spcAft>
              <a:defRPr sz="2400">
                <a:solidFill>
                  <a:srgbClr val="000000"/>
                </a:solidFill>
                <a:latin typeface="Arial" charset="0"/>
                <a:ea typeface="ヒラギノ角ゴ ProN W3" pitchFamily="-111" charset="-128"/>
                <a:sym typeface="Arial" charset="0"/>
              </a:defRPr>
            </a:lvl7pPr>
            <a:lvl8pPr marL="3429000" indent="-228600" eaLnBrk="0" fontAlgn="base" hangingPunct="0">
              <a:spcBef>
                <a:spcPct val="0"/>
              </a:spcBef>
              <a:spcAft>
                <a:spcPct val="0"/>
              </a:spcAft>
              <a:defRPr sz="2400">
                <a:solidFill>
                  <a:srgbClr val="000000"/>
                </a:solidFill>
                <a:latin typeface="Arial" charset="0"/>
                <a:ea typeface="ヒラギノ角ゴ ProN W3" pitchFamily="-111" charset="-128"/>
                <a:sym typeface="Arial" charset="0"/>
              </a:defRPr>
            </a:lvl8pPr>
            <a:lvl9pPr marL="3886200" indent="-228600" eaLnBrk="0" fontAlgn="base" hangingPunct="0">
              <a:spcBef>
                <a:spcPct val="0"/>
              </a:spcBef>
              <a:spcAft>
                <a:spcPct val="0"/>
              </a:spcAft>
              <a:defRPr sz="2400">
                <a:solidFill>
                  <a:srgbClr val="000000"/>
                </a:solidFill>
                <a:latin typeface="Arial" charset="0"/>
                <a:ea typeface="ヒラギノ角ゴ ProN W3" pitchFamily="-111" charset="-128"/>
                <a:sym typeface="Arial" charset="0"/>
              </a:defRPr>
            </a:lvl9pPr>
          </a:lstStyle>
          <a:p>
            <a:pPr eaLnBrk="1" hangingPunct="1">
              <a:lnSpc>
                <a:spcPct val="80000"/>
              </a:lnSpc>
            </a:pPr>
            <a:fld id="{0300B6CF-22DD-419C-BB87-F86B7FBC54A0}" type="slidenum">
              <a:rPr lang="en-US" sz="1200" smtClean="0">
                <a:solidFill>
                  <a:srgbClr val="FFFFFF"/>
                </a:solidFill>
              </a:rPr>
              <a:pPr eaLnBrk="1" hangingPunct="1">
                <a:lnSpc>
                  <a:spcPct val="80000"/>
                </a:lnSpc>
              </a:pPr>
              <a:t>20</a:t>
            </a:fld>
            <a:endParaRPr lang="en-US" sz="1200" dirty="0" smtClean="0">
              <a:solidFill>
                <a:srgbClr val="FFFFFF"/>
              </a:solidFill>
            </a:endParaRPr>
          </a:p>
        </p:txBody>
      </p:sp>
      <p:sp>
        <p:nvSpPr>
          <p:cNvPr id="14340" name="Content Placeholder 3"/>
          <p:cNvSpPr>
            <a:spLocks noGrp="1"/>
          </p:cNvSpPr>
          <p:nvPr>
            <p:ph sz="quarter" idx="1"/>
          </p:nvPr>
        </p:nvSpPr>
        <p:spPr/>
        <p:txBody>
          <a:bodyPr/>
          <a:lstStyle/>
          <a:p>
            <a:pPr eaLnBrk="1" hangingPunct="1"/>
            <a:r>
              <a:rPr lang="en-US" sz="2800" dirty="0" smtClean="0">
                <a:latin typeface="Arial" panose="020B0604020202020204" pitchFamily="34" charset="0"/>
                <a:ea typeface="ＭＳ Ｐゴシック" pitchFamily="-111" charset="-128"/>
                <a:cs typeface="Arial" panose="020B0604020202020204" pitchFamily="34" charset="0"/>
              </a:rPr>
              <a:t>In this case, an individual’s fitness </a:t>
            </a:r>
            <a:r>
              <a:rPr lang="en-US" sz="2800" dirty="0" smtClean="0">
                <a:solidFill>
                  <a:schemeClr val="accent2"/>
                </a:solidFill>
                <a:latin typeface="Arial" panose="020B0604020202020204" pitchFamily="34" charset="0"/>
                <a:ea typeface="ＭＳ Ｐゴシック" pitchFamily="-111" charset="-128"/>
                <a:cs typeface="Arial" panose="020B0604020202020204" pitchFamily="34" charset="0"/>
              </a:rPr>
              <a:t>DEPENDS</a:t>
            </a:r>
            <a:r>
              <a:rPr lang="en-US" sz="2800" dirty="0" smtClean="0">
                <a:latin typeface="Arial" panose="020B0604020202020204" pitchFamily="34" charset="0"/>
                <a:ea typeface="ＭＳ Ｐゴシック" pitchFamily="-111" charset="-128"/>
                <a:cs typeface="Arial" panose="020B0604020202020204" pitchFamily="34" charset="0"/>
              </a:rPr>
              <a:t> on the behavior (and the frequency of the behavior) of </a:t>
            </a:r>
            <a:r>
              <a:rPr lang="en-US" sz="2800" dirty="0" smtClean="0">
                <a:solidFill>
                  <a:schemeClr val="accent2"/>
                </a:solidFill>
                <a:latin typeface="Arial" panose="020B0604020202020204" pitchFamily="34" charset="0"/>
                <a:ea typeface="ＭＳ Ｐゴシック" pitchFamily="-111" charset="-128"/>
                <a:cs typeface="Arial" panose="020B0604020202020204" pitchFamily="34" charset="0"/>
              </a:rPr>
              <a:t>OTHERS</a:t>
            </a:r>
            <a:r>
              <a:rPr lang="en-US" sz="2800" dirty="0" smtClean="0">
                <a:latin typeface="Arial" panose="020B0604020202020204" pitchFamily="34" charset="0"/>
                <a:ea typeface="ＭＳ Ｐゴシック" pitchFamily="-111" charset="-128"/>
                <a:cs typeface="Arial" panose="020B0604020202020204" pitchFamily="34" charset="0"/>
              </a:rPr>
              <a:t>. </a:t>
            </a:r>
          </a:p>
          <a:p>
            <a:pPr eaLnBrk="1" hangingPunct="1"/>
            <a:endParaRPr lang="en-US" sz="2800" dirty="0" smtClean="0">
              <a:latin typeface="Arial" panose="020B0604020202020204" pitchFamily="34" charset="0"/>
              <a:ea typeface="ＭＳ Ｐゴシック" pitchFamily="-111" charset="-128"/>
              <a:cs typeface="Arial" panose="020B0604020202020204" pitchFamily="34" charset="0"/>
            </a:endParaRPr>
          </a:p>
          <a:p>
            <a:pPr eaLnBrk="1" hangingPunct="1"/>
            <a:r>
              <a:rPr lang="en-US" sz="2800" dirty="0" smtClean="0">
                <a:latin typeface="Arial" panose="020B0604020202020204" pitchFamily="34" charset="0"/>
                <a:ea typeface="ＭＳ Ｐゴシック" pitchFamily="-111" charset="-128"/>
                <a:cs typeface="Arial" panose="020B0604020202020204" pitchFamily="34" charset="0"/>
              </a:rPr>
              <a:t>Is there a </a:t>
            </a:r>
            <a:r>
              <a:rPr lang="en-US" sz="2800" b="1" i="1" dirty="0" smtClean="0">
                <a:latin typeface="Arial" panose="020B0604020202020204" pitchFamily="34" charset="0"/>
                <a:ea typeface="ＭＳ Ｐゴシック" pitchFamily="-111" charset="-128"/>
                <a:cs typeface="Arial" panose="020B0604020202020204" pitchFamily="34" charset="0"/>
              </a:rPr>
              <a:t>single</a:t>
            </a:r>
            <a:r>
              <a:rPr lang="en-US" sz="2800" dirty="0" smtClean="0">
                <a:latin typeface="Arial" panose="020B0604020202020204" pitchFamily="34" charset="0"/>
                <a:ea typeface="ＭＳ Ｐゴシック" pitchFamily="-111" charset="-128"/>
                <a:cs typeface="Arial" panose="020B0604020202020204" pitchFamily="34" charset="0"/>
              </a:rPr>
              <a:t> optimal behavioral strategy in this case?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4000" dirty="0" smtClean="0">
                <a:latin typeface="Arial" panose="020B0604020202020204" pitchFamily="34" charset="0"/>
                <a:cs typeface="Arial" panose="020B0604020202020204" pitchFamily="34" charset="0"/>
              </a:rPr>
              <a:t>Frequency dependent selection</a:t>
            </a:r>
            <a:endParaRPr lang="en-CA" sz="4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21</a:t>
            </a:fld>
            <a:endParaRPr lang="en-US" dirty="0"/>
          </a:p>
        </p:txBody>
      </p:sp>
      <p:sp>
        <p:nvSpPr>
          <p:cNvPr id="3" name="Content Placeholder 2"/>
          <p:cNvSpPr>
            <a:spLocks noGrp="1"/>
          </p:cNvSpPr>
          <p:nvPr>
            <p:ph sz="quarter" idx="1"/>
          </p:nvPr>
        </p:nvSpPr>
        <p:spPr/>
        <p:txBody>
          <a:bodyPr>
            <a:normAutofit/>
          </a:bodyPr>
          <a:lstStyle/>
          <a:p>
            <a:r>
              <a:rPr lang="en-CA" sz="2600" dirty="0" smtClean="0">
                <a:latin typeface="Arial" panose="020B0604020202020204" pitchFamily="34" charset="0"/>
                <a:cs typeface="Arial" panose="020B0604020202020204" pitchFamily="34" charset="0"/>
              </a:rPr>
              <a:t>Frequency dependent selection occurs when the fitness of an individual depends on the relative frequency of other phenotypes in the population. </a:t>
            </a:r>
          </a:p>
          <a:p>
            <a:r>
              <a:rPr lang="en-CA" sz="2600" dirty="0" smtClean="0">
                <a:solidFill>
                  <a:schemeClr val="accent2"/>
                </a:solidFill>
                <a:latin typeface="Arial" panose="020B0604020202020204" pitchFamily="34" charset="0"/>
                <a:cs typeface="Arial" panose="020B0604020202020204" pitchFamily="34" charset="0"/>
              </a:rPr>
              <a:t>Positive frequency dependent selection </a:t>
            </a:r>
            <a:r>
              <a:rPr lang="en-CA" sz="2600" dirty="0" smtClean="0">
                <a:latin typeface="Arial" panose="020B0604020202020204" pitchFamily="34" charset="0"/>
                <a:cs typeface="Arial" panose="020B0604020202020204" pitchFamily="34" charset="0"/>
              </a:rPr>
              <a:t>– majority advantage (majority phenotype wins).</a:t>
            </a:r>
          </a:p>
          <a:p>
            <a:r>
              <a:rPr lang="en-CA" sz="2600" dirty="0" smtClean="0">
                <a:solidFill>
                  <a:schemeClr val="accent2"/>
                </a:solidFill>
                <a:latin typeface="Arial" panose="020B0604020202020204" pitchFamily="34" charset="0"/>
                <a:cs typeface="Arial" panose="020B0604020202020204" pitchFamily="34" charset="0"/>
              </a:rPr>
              <a:t>Negative frequency dependent selection </a:t>
            </a:r>
            <a:r>
              <a:rPr lang="en-CA" sz="2600" dirty="0" smtClean="0">
                <a:latin typeface="Arial" panose="020B0604020202020204" pitchFamily="34" charset="0"/>
                <a:cs typeface="Arial" panose="020B0604020202020204" pitchFamily="34" charset="0"/>
              </a:rPr>
              <a:t>– minority advantage. Promotes genotypic and phenotypic diversity. Some combination of phenotype.</a:t>
            </a:r>
          </a:p>
          <a:p>
            <a:r>
              <a:rPr lang="en-CA" sz="2600" dirty="0">
                <a:latin typeface="Arial" panose="020B0604020202020204" pitchFamily="34" charset="0"/>
                <a:cs typeface="Arial" panose="020B0604020202020204" pitchFamily="34" charset="0"/>
              </a:rPr>
              <a:t>F</a:t>
            </a:r>
            <a:r>
              <a:rPr lang="en-CA" sz="2600" dirty="0" smtClean="0">
                <a:latin typeface="Arial" panose="020B0604020202020204" pitchFamily="34" charset="0"/>
                <a:cs typeface="Arial" panose="020B0604020202020204" pitchFamily="34" charset="0"/>
              </a:rPr>
              <a:t>requencies may exist at which all phenotypes have the same fitness. </a:t>
            </a:r>
            <a:endParaRPr lang="en-CA"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3103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The Big Question Revisited</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22</a:t>
            </a:fld>
            <a:endParaRPr lang="en-US" dirty="0"/>
          </a:p>
        </p:txBody>
      </p:sp>
      <p:sp>
        <p:nvSpPr>
          <p:cNvPr id="3" name="Content Placeholder 2"/>
          <p:cNvSpPr>
            <a:spLocks noGrp="1"/>
          </p:cNvSpPr>
          <p:nvPr>
            <p:ph sz="quarter" idx="1"/>
          </p:nvPr>
        </p:nvSpPr>
        <p:spPr>
          <a:xfrm>
            <a:off x="612648" y="1772816"/>
            <a:ext cx="8153400" cy="4495800"/>
          </a:xfrm>
        </p:spPr>
        <p:txBody>
          <a:bodyPr>
            <a:normAutofit lnSpcReduction="10000"/>
          </a:bodyPr>
          <a:lstStyle/>
          <a:p>
            <a:pPr marL="0" indent="0" algn="ctr">
              <a:buNone/>
            </a:pPr>
            <a:r>
              <a:rPr lang="en-CA" sz="3600" dirty="0" smtClean="0">
                <a:latin typeface="Arial" panose="020B0604020202020204" pitchFamily="34" charset="0"/>
                <a:cs typeface="Arial" panose="020B0604020202020204" pitchFamily="34" charset="0"/>
              </a:rPr>
              <a:t>Use evidence from this case study to answer the following:</a:t>
            </a:r>
            <a:endParaRPr lang="en-CA" sz="4000" dirty="0" smtClean="0"/>
          </a:p>
          <a:p>
            <a:pPr marL="0" indent="0" algn="ctr">
              <a:buNone/>
            </a:pPr>
            <a:r>
              <a:rPr lang="en-CA" sz="3600" i="1" dirty="0" smtClean="0">
                <a:solidFill>
                  <a:schemeClr val="accent2"/>
                </a:solidFill>
                <a:latin typeface="Arial" panose="020B0604020202020204" pitchFamily="34" charset="0"/>
                <a:cs typeface="Arial" panose="020B0604020202020204" pitchFamily="34" charset="0"/>
              </a:rPr>
              <a:t>If </a:t>
            </a:r>
            <a:r>
              <a:rPr lang="en-CA" sz="3600" i="1" dirty="0">
                <a:solidFill>
                  <a:schemeClr val="accent2"/>
                </a:solidFill>
                <a:latin typeface="Arial" panose="020B0604020202020204" pitchFamily="34" charset="0"/>
                <a:cs typeface="Arial" panose="020B0604020202020204" pitchFamily="34" charset="0"/>
              </a:rPr>
              <a:t>natural selection is </a:t>
            </a:r>
            <a:r>
              <a:rPr lang="en-CA" sz="3600" i="1" dirty="0" smtClean="0">
                <a:solidFill>
                  <a:schemeClr val="accent2"/>
                </a:solidFill>
                <a:latin typeface="Arial" panose="020B0604020202020204" pitchFamily="34" charset="0"/>
                <a:cs typeface="Arial" panose="020B0604020202020204" pitchFamily="34" charset="0"/>
              </a:rPr>
              <a:t>“survival </a:t>
            </a:r>
            <a:r>
              <a:rPr lang="en-CA" sz="3600" i="1" dirty="0">
                <a:solidFill>
                  <a:schemeClr val="accent2"/>
                </a:solidFill>
                <a:latin typeface="Arial" panose="020B0604020202020204" pitchFamily="34" charset="0"/>
                <a:cs typeface="Arial" panose="020B0604020202020204" pitchFamily="34" charset="0"/>
              </a:rPr>
              <a:t>of the </a:t>
            </a:r>
            <a:r>
              <a:rPr lang="en-CA" sz="3600" i="1" dirty="0" smtClean="0">
                <a:solidFill>
                  <a:schemeClr val="accent2"/>
                </a:solidFill>
                <a:latin typeface="Arial" panose="020B0604020202020204" pitchFamily="34" charset="0"/>
                <a:cs typeface="Arial" panose="020B0604020202020204" pitchFamily="34" charset="0"/>
              </a:rPr>
              <a:t>fittest,” </a:t>
            </a:r>
            <a:r>
              <a:rPr lang="en-CA" sz="3600" i="1" dirty="0">
                <a:solidFill>
                  <a:schemeClr val="accent2"/>
                </a:solidFill>
                <a:latin typeface="Arial" panose="020B0604020202020204" pitchFamily="34" charset="0"/>
                <a:cs typeface="Arial" panose="020B0604020202020204" pitchFamily="34" charset="0"/>
              </a:rPr>
              <a:t>then </a:t>
            </a:r>
            <a:r>
              <a:rPr lang="en-CA" sz="3600" i="1" dirty="0" smtClean="0">
                <a:solidFill>
                  <a:schemeClr val="accent2"/>
                </a:solidFill>
                <a:latin typeface="Arial" panose="020B0604020202020204" pitchFamily="34" charset="0"/>
                <a:cs typeface="Arial" panose="020B0604020202020204" pitchFamily="34" charset="0"/>
              </a:rPr>
              <a:t>under what conditions should individuals engage aggressively in </a:t>
            </a:r>
            <a:r>
              <a:rPr lang="en-CA" sz="3600" i="1" dirty="0">
                <a:solidFill>
                  <a:schemeClr val="accent2"/>
                </a:solidFill>
                <a:latin typeface="Arial" panose="020B0604020202020204" pitchFamily="34" charset="0"/>
                <a:cs typeface="Arial" panose="020B0604020202020204" pitchFamily="34" charset="0"/>
              </a:rPr>
              <a:t>conflict for </a:t>
            </a:r>
            <a:r>
              <a:rPr lang="en-CA" sz="3600" i="1" dirty="0" smtClean="0">
                <a:solidFill>
                  <a:schemeClr val="accent2"/>
                </a:solidFill>
                <a:latin typeface="Arial" panose="020B0604020202020204" pitchFamily="34" charset="0"/>
                <a:cs typeface="Arial" panose="020B0604020202020204" pitchFamily="34" charset="0"/>
              </a:rPr>
              <a:t>limited resources</a:t>
            </a:r>
            <a:r>
              <a:rPr lang="en-CA" sz="3600" i="1" dirty="0">
                <a:solidFill>
                  <a:schemeClr val="accent2"/>
                </a:solidFill>
                <a:latin typeface="Arial" panose="020B0604020202020204" pitchFamily="34" charset="0"/>
                <a:cs typeface="Arial" panose="020B0604020202020204" pitchFamily="34" charset="0"/>
              </a:rPr>
              <a:t>?</a:t>
            </a:r>
            <a:r>
              <a:rPr lang="en-CA" sz="3600" i="1" dirty="0" smtClean="0">
                <a:solidFill>
                  <a:schemeClr val="accent2"/>
                </a:solidFill>
                <a:latin typeface="Arial" panose="020B0604020202020204" pitchFamily="34" charset="0"/>
                <a:cs typeface="Arial" panose="020B0604020202020204" pitchFamily="34" charset="0"/>
              </a:rPr>
              <a:t> Can aggressive and non-aggressive strategies coexist?</a:t>
            </a:r>
            <a:endParaRPr lang="en-CA" sz="3600" i="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5975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Hawk-Dov</a:t>
            </a:r>
            <a:r>
              <a:rPr lang="en-CA" dirty="0">
                <a:latin typeface="Arial" panose="020B0604020202020204" pitchFamily="34" charset="0"/>
                <a:cs typeface="Arial" panose="020B0604020202020204" pitchFamily="34" charset="0"/>
              </a:rPr>
              <a:t>e</a:t>
            </a: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23</a:t>
            </a:fld>
            <a:endParaRPr lang="en-US" dirty="0"/>
          </a:p>
        </p:txBody>
      </p:sp>
      <p:sp>
        <p:nvSpPr>
          <p:cNvPr id="5" name="TextBox 4"/>
          <p:cNvSpPr txBox="1"/>
          <p:nvPr/>
        </p:nvSpPr>
        <p:spPr>
          <a:xfrm>
            <a:off x="179512" y="4146105"/>
            <a:ext cx="8712968" cy="1569660"/>
          </a:xfrm>
          <a:prstGeom prst="rect">
            <a:avLst/>
          </a:prstGeom>
          <a:noFill/>
        </p:spPr>
        <p:txBody>
          <a:bodyPr wrap="square" rtlCol="0">
            <a:spAutoFit/>
          </a:bodyPr>
          <a:lstStyle/>
          <a:p>
            <a:r>
              <a:rPr lang="en-CA" dirty="0" smtClean="0">
                <a:latin typeface="Arial" panose="020B0604020202020204" pitchFamily="34" charset="0"/>
                <a:cs typeface="Arial" panose="020B0604020202020204" pitchFamily="34" charset="0"/>
              </a:rPr>
              <a:t>Relative frequency of </a:t>
            </a:r>
            <a:r>
              <a:rPr lang="en-CA" dirty="0">
                <a:solidFill>
                  <a:schemeClr val="accent2"/>
                </a:solidFill>
                <a:latin typeface="Arial" panose="020B0604020202020204" pitchFamily="34" charset="0"/>
                <a:cs typeface="Arial" panose="020B0604020202020204" pitchFamily="34" charset="0"/>
              </a:rPr>
              <a:t>H</a:t>
            </a:r>
            <a:r>
              <a:rPr lang="en-CA" dirty="0" smtClean="0">
                <a:solidFill>
                  <a:schemeClr val="accent2"/>
                </a:solidFill>
                <a:latin typeface="Arial" panose="020B0604020202020204" pitchFamily="34" charset="0"/>
                <a:cs typeface="Arial" panose="020B0604020202020204" pitchFamily="34" charset="0"/>
              </a:rPr>
              <a:t>awks</a:t>
            </a:r>
            <a:r>
              <a:rPr lang="en-CA" dirty="0" smtClean="0">
                <a:latin typeface="Arial" panose="020B0604020202020204" pitchFamily="34" charset="0"/>
                <a:cs typeface="Arial" panose="020B0604020202020204" pitchFamily="34" charset="0"/>
              </a:rPr>
              <a:t> = </a:t>
            </a:r>
            <a:r>
              <a:rPr lang="en-CA" dirty="0" smtClean="0">
                <a:solidFill>
                  <a:schemeClr val="accent2"/>
                </a:solidFill>
                <a:latin typeface="Arial" panose="020B0604020202020204" pitchFamily="34" charset="0"/>
                <a:cs typeface="Arial" panose="020B0604020202020204" pitchFamily="34" charset="0"/>
              </a:rPr>
              <a:t>p</a:t>
            </a:r>
          </a:p>
          <a:p>
            <a:r>
              <a:rPr lang="en-CA" dirty="0" smtClean="0">
                <a:latin typeface="Arial" panose="020B0604020202020204" pitchFamily="34" charset="0"/>
                <a:cs typeface="Arial" panose="020B0604020202020204" pitchFamily="34" charset="0"/>
              </a:rPr>
              <a:t>Relative frequency of </a:t>
            </a:r>
            <a:r>
              <a:rPr lang="en-CA" dirty="0">
                <a:solidFill>
                  <a:schemeClr val="accent5"/>
                </a:solidFill>
                <a:latin typeface="Arial" panose="020B0604020202020204" pitchFamily="34" charset="0"/>
                <a:cs typeface="Arial" panose="020B0604020202020204" pitchFamily="34" charset="0"/>
              </a:rPr>
              <a:t>D</a:t>
            </a:r>
            <a:r>
              <a:rPr lang="en-CA" dirty="0" smtClean="0">
                <a:solidFill>
                  <a:schemeClr val="accent5"/>
                </a:solidFill>
                <a:latin typeface="Arial" panose="020B0604020202020204" pitchFamily="34" charset="0"/>
                <a:cs typeface="Arial" panose="020B0604020202020204" pitchFamily="34" charset="0"/>
              </a:rPr>
              <a:t>oves</a:t>
            </a:r>
            <a:r>
              <a:rPr lang="en-CA" dirty="0" smtClean="0">
                <a:latin typeface="Arial" panose="020B0604020202020204" pitchFamily="34" charset="0"/>
                <a:cs typeface="Arial" panose="020B0604020202020204" pitchFamily="34" charset="0"/>
              </a:rPr>
              <a:t> = </a:t>
            </a:r>
            <a:r>
              <a:rPr lang="en-CA" dirty="0" smtClean="0">
                <a:solidFill>
                  <a:schemeClr val="accent5"/>
                </a:solidFill>
                <a:latin typeface="Arial" panose="020B0604020202020204" pitchFamily="34" charset="0"/>
                <a:cs typeface="Arial" panose="020B0604020202020204" pitchFamily="34" charset="0"/>
              </a:rPr>
              <a:t>1-p</a:t>
            </a:r>
          </a:p>
          <a:p>
            <a:r>
              <a:rPr lang="en-CA" dirty="0" smtClean="0">
                <a:latin typeface="Arial" panose="020B0604020202020204" pitchFamily="34" charset="0"/>
                <a:cs typeface="Arial" panose="020B0604020202020204" pitchFamily="34" charset="0"/>
              </a:rPr>
              <a:t>Average payoff for </a:t>
            </a:r>
            <a:r>
              <a:rPr lang="en-CA" dirty="0" smtClean="0">
                <a:solidFill>
                  <a:schemeClr val="accent2"/>
                </a:solidFill>
                <a:latin typeface="Arial" panose="020B0604020202020204" pitchFamily="34" charset="0"/>
                <a:cs typeface="Arial" panose="020B0604020202020204" pitchFamily="34" charset="0"/>
              </a:rPr>
              <a:t>Hawk</a:t>
            </a:r>
            <a:r>
              <a:rPr lang="en-CA" dirty="0" smtClean="0">
                <a:latin typeface="Arial" panose="020B0604020202020204" pitchFamily="34" charset="0"/>
                <a:cs typeface="Arial" panose="020B0604020202020204" pitchFamily="34" charset="0"/>
              </a:rPr>
              <a:t> = </a:t>
            </a:r>
            <a:r>
              <a:rPr lang="en-CA" dirty="0" smtClean="0">
                <a:solidFill>
                  <a:schemeClr val="accent2"/>
                </a:solidFill>
                <a:latin typeface="Arial" panose="020B0604020202020204" pitchFamily="34" charset="0"/>
                <a:cs typeface="Arial" panose="020B0604020202020204" pitchFamily="34" charset="0"/>
              </a:rPr>
              <a:t>p∙(0.5∙R - 0.5∙C) </a:t>
            </a:r>
            <a:r>
              <a:rPr lang="en-CA" dirty="0" smtClean="0">
                <a:latin typeface="Arial" panose="020B0604020202020204" pitchFamily="34" charset="0"/>
                <a:cs typeface="Arial" panose="020B0604020202020204" pitchFamily="34" charset="0"/>
              </a:rPr>
              <a:t>+ </a:t>
            </a:r>
            <a:r>
              <a:rPr lang="en-CA" dirty="0" smtClean="0">
                <a:solidFill>
                  <a:schemeClr val="accent5"/>
                </a:solidFill>
                <a:latin typeface="Arial" panose="020B0604020202020204" pitchFamily="34" charset="0"/>
                <a:cs typeface="Arial" panose="020B0604020202020204" pitchFamily="34" charset="0"/>
              </a:rPr>
              <a:t>(1 - p)(R)</a:t>
            </a:r>
          </a:p>
          <a:p>
            <a:r>
              <a:rPr lang="en-CA" dirty="0" smtClean="0">
                <a:solidFill>
                  <a:schemeClr val="tx1"/>
                </a:solidFill>
                <a:latin typeface="Arial" panose="020B0604020202020204" pitchFamily="34" charset="0"/>
                <a:cs typeface="Arial" panose="020B0604020202020204" pitchFamily="34" charset="0"/>
              </a:rPr>
              <a:t>Average payoff for </a:t>
            </a:r>
            <a:r>
              <a:rPr lang="en-CA" dirty="0" smtClean="0">
                <a:solidFill>
                  <a:schemeClr val="accent5"/>
                </a:solidFill>
                <a:latin typeface="Arial" panose="020B0604020202020204" pitchFamily="34" charset="0"/>
                <a:cs typeface="Arial" panose="020B0604020202020204" pitchFamily="34" charset="0"/>
              </a:rPr>
              <a:t>Dove</a:t>
            </a:r>
            <a:r>
              <a:rPr lang="en-CA" dirty="0" smtClean="0">
                <a:solidFill>
                  <a:schemeClr val="tx1"/>
                </a:solidFill>
                <a:latin typeface="Arial" panose="020B0604020202020204" pitchFamily="34" charset="0"/>
                <a:cs typeface="Arial" panose="020B0604020202020204" pitchFamily="34" charset="0"/>
              </a:rPr>
              <a:t> = </a:t>
            </a:r>
            <a:r>
              <a:rPr lang="en-CA" dirty="0" smtClean="0">
                <a:solidFill>
                  <a:schemeClr val="accent2"/>
                </a:solidFill>
                <a:latin typeface="Arial" panose="020B0604020202020204" pitchFamily="34" charset="0"/>
                <a:cs typeface="Arial" panose="020B0604020202020204" pitchFamily="34" charset="0"/>
              </a:rPr>
              <a:t>p</a:t>
            </a:r>
            <a:r>
              <a:rPr lang="en-CA" dirty="0">
                <a:solidFill>
                  <a:schemeClr val="accent2"/>
                </a:solidFill>
                <a:latin typeface="Arial" panose="020B0604020202020204" pitchFamily="34" charset="0"/>
                <a:cs typeface="Arial" panose="020B0604020202020204" pitchFamily="34" charset="0"/>
              </a:rPr>
              <a:t> ∙ </a:t>
            </a:r>
            <a:r>
              <a:rPr lang="en-CA" dirty="0" smtClean="0">
                <a:solidFill>
                  <a:schemeClr val="accent2"/>
                </a:solidFill>
                <a:latin typeface="Arial" panose="020B0604020202020204" pitchFamily="34" charset="0"/>
                <a:cs typeface="Arial" panose="020B0604020202020204" pitchFamily="34" charset="0"/>
              </a:rPr>
              <a:t>0 </a:t>
            </a:r>
            <a:r>
              <a:rPr lang="en-CA" dirty="0" smtClean="0">
                <a:solidFill>
                  <a:schemeClr val="accent5"/>
                </a:solidFill>
                <a:latin typeface="Arial" panose="020B0604020202020204" pitchFamily="34" charset="0"/>
                <a:cs typeface="Arial" panose="020B0604020202020204" pitchFamily="34" charset="0"/>
              </a:rPr>
              <a:t>+ (1-p)</a:t>
            </a:r>
            <a:r>
              <a:rPr lang="en-CA" dirty="0">
                <a:solidFill>
                  <a:schemeClr val="accent5"/>
                </a:solidFill>
                <a:latin typeface="Arial" panose="020B0604020202020204" pitchFamily="34" charset="0"/>
                <a:cs typeface="Arial" panose="020B0604020202020204" pitchFamily="34" charset="0"/>
              </a:rPr>
              <a:t> </a:t>
            </a:r>
            <a:r>
              <a:rPr lang="en-CA" dirty="0" smtClean="0">
                <a:solidFill>
                  <a:schemeClr val="accent5"/>
                </a:solidFill>
                <a:latin typeface="Arial" panose="020B0604020202020204" pitchFamily="34" charset="0"/>
                <a:cs typeface="Arial" panose="020B0604020202020204" pitchFamily="34" charset="0"/>
              </a:rPr>
              <a:t>∙ (0.5∙R)</a:t>
            </a:r>
            <a:endParaRPr lang="en-CA" dirty="0">
              <a:solidFill>
                <a:schemeClr val="accent5"/>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74182" y="1916832"/>
            <a:ext cx="7238178" cy="2064468"/>
          </a:xfrm>
          <a:prstGeom prst="rect">
            <a:avLst/>
          </a:prstGeom>
        </p:spPr>
      </p:pic>
    </p:spTree>
    <p:extLst>
      <p:ext uri="{BB962C8B-B14F-4D97-AF65-F5344CB8AC3E}">
        <p14:creationId xmlns:p14="http://schemas.microsoft.com/office/powerpoint/2010/main" val="2030391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latin typeface="Arial" panose="020B0604020202020204" pitchFamily="34" charset="0"/>
                <a:cs typeface="Arial" panose="020B0604020202020204" pitchFamily="34" charset="0"/>
              </a:rPr>
              <a:t>Frequency dependent selection</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24</a:t>
            </a:fld>
            <a:endParaRPr lang="en-US" dirty="0"/>
          </a:p>
        </p:txBody>
      </p:sp>
      <p:sp>
        <p:nvSpPr>
          <p:cNvPr id="3" name="Content Placeholder 2"/>
          <p:cNvSpPr>
            <a:spLocks noGrp="1"/>
          </p:cNvSpPr>
          <p:nvPr>
            <p:ph sz="quarter" idx="1"/>
          </p:nvPr>
        </p:nvSpPr>
        <p:spPr/>
        <p:txBody>
          <a:bodyPr/>
          <a:lstStyle/>
          <a:p>
            <a:pPr marL="0" indent="0">
              <a:buNone/>
            </a:pPr>
            <a:endParaRPr lang="en-CA"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55576" y="2428746"/>
            <a:ext cx="7610266" cy="316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3036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a:bodyPr>
          <a:lstStyle/>
          <a:p>
            <a:pPr>
              <a:defRPr/>
            </a:pPr>
            <a:fld id="{2A74327B-9EA0-4082-A252-B63DD9290210}" type="slidenum">
              <a:rPr lang="en-US" smtClean="0"/>
              <a:pPr>
                <a:defRPr/>
              </a:pPr>
              <a:t>25</a:t>
            </a:fld>
            <a:endParaRPr lang="en-US" dirty="0"/>
          </a:p>
        </p:txBody>
      </p:sp>
      <p:sp>
        <p:nvSpPr>
          <p:cNvPr id="2" name="Title 1"/>
          <p:cNvSpPr>
            <a:spLocks noGrp="1"/>
          </p:cNvSpPr>
          <p:nvPr>
            <p:ph type="title" idx="4294967295"/>
          </p:nvPr>
        </p:nvSpPr>
        <p:spPr>
          <a:xfrm>
            <a:off x="539552" y="116632"/>
            <a:ext cx="8153400" cy="720080"/>
          </a:xfrm>
        </p:spPr>
        <p:txBody>
          <a:bodyPr>
            <a:normAutofit fontScale="90000"/>
          </a:bodyPr>
          <a:lstStyle/>
          <a:p>
            <a:r>
              <a:rPr lang="en-US" dirty="0" smtClean="0">
                <a:latin typeface="Arial" panose="020B0604020202020204" pitchFamily="34" charset="0"/>
                <a:cs typeface="Arial" panose="020B0604020202020204" pitchFamily="34" charset="0"/>
              </a:rPr>
              <a:t>Image Credits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sz="quarter" idx="4294967295"/>
          </p:nvPr>
        </p:nvSpPr>
        <p:spPr>
          <a:xfrm>
            <a:off x="683568" y="908720"/>
            <a:ext cx="8208912" cy="5832648"/>
          </a:xfrm>
        </p:spPr>
        <p:txBody>
          <a:bodyPr>
            <a:noAutofit/>
          </a:bodyPr>
          <a:lstStyle/>
          <a:p>
            <a:pPr marL="0" indent="0">
              <a:buNone/>
            </a:pPr>
            <a:r>
              <a:rPr lang="en-US" sz="900" b="1" dirty="0" smtClean="0"/>
              <a:t>Slide 1:</a:t>
            </a:r>
          </a:p>
          <a:p>
            <a:pPr marL="0" indent="0">
              <a:buNone/>
            </a:pPr>
            <a:r>
              <a:rPr lang="en-US" sz="900" i="1" dirty="0"/>
              <a:t>Description: </a:t>
            </a:r>
            <a:r>
              <a:rPr lang="en-US" sz="900" dirty="0" smtClean="0"/>
              <a:t>Photo of fighting Hartebeest</a:t>
            </a:r>
          </a:p>
          <a:p>
            <a:pPr marL="0" indent="0">
              <a:buNone/>
            </a:pPr>
            <a:r>
              <a:rPr lang="en-US" sz="900" i="1" dirty="0"/>
              <a:t>Source: </a:t>
            </a:r>
            <a:r>
              <a:rPr lang="en-US" sz="900" dirty="0" err="1" smtClean="0"/>
              <a:t>Fickr</a:t>
            </a:r>
            <a:r>
              <a:rPr lang="en-US" sz="900" dirty="0" smtClean="0"/>
              <a:t> user  Filip </a:t>
            </a:r>
            <a:r>
              <a:rPr lang="en-US" sz="900" dirty="0" err="1" smtClean="0"/>
              <a:t>Lachowski</a:t>
            </a:r>
            <a:r>
              <a:rPr lang="en-US" sz="900" dirty="0" smtClean="0"/>
              <a:t>, http://www.flickr.com/photos/malczyk/5638599313/</a:t>
            </a:r>
          </a:p>
          <a:p>
            <a:pPr marL="0" indent="0">
              <a:buNone/>
            </a:pPr>
            <a:r>
              <a:rPr lang="en-US" sz="900" i="1" dirty="0"/>
              <a:t>Clearance: </a:t>
            </a:r>
            <a:r>
              <a:rPr lang="en-US" sz="900" dirty="0" smtClean="0"/>
              <a:t>Attribution-</a:t>
            </a:r>
            <a:r>
              <a:rPr lang="en-US" sz="900" dirty="0" err="1" smtClean="0"/>
              <a:t>ShareAlike</a:t>
            </a:r>
            <a:r>
              <a:rPr lang="en-US" sz="900" dirty="0" smtClean="0"/>
              <a:t> 2.0 Generic (CC BY-SA 2.0), https://creativecommons.org/licenses/by-sa/2.0/</a:t>
            </a:r>
          </a:p>
          <a:p>
            <a:pPr marL="0" indent="0">
              <a:buNone/>
            </a:pPr>
            <a:r>
              <a:rPr lang="en-US" sz="900" b="1" dirty="0" smtClean="0"/>
              <a:t>Slide 3:</a:t>
            </a:r>
          </a:p>
          <a:p>
            <a:pPr marL="0" indent="0">
              <a:buNone/>
            </a:pPr>
            <a:r>
              <a:rPr lang="en-US" sz="900" dirty="0" smtClean="0"/>
              <a:t>John Nash (top left): http://en.wikipedia.org/wiki/John_Forbes_Nash,_Jr.</a:t>
            </a:r>
          </a:p>
          <a:p>
            <a:pPr marL="0" indent="0">
              <a:buNone/>
            </a:pPr>
            <a:r>
              <a:rPr lang="en-US" sz="900" dirty="0" smtClean="0"/>
              <a:t>A beautiful mind poster (top right): http://en.wikipedia.org/wiki/A_Beautiful_Mind_(film)</a:t>
            </a:r>
          </a:p>
          <a:p>
            <a:pPr marL="0" indent="0">
              <a:buNone/>
            </a:pPr>
            <a:r>
              <a:rPr lang="en-US" sz="900" dirty="0" smtClean="0"/>
              <a:t>Evolution and the Theory of Games (bottom left): http://books.google.ca/books/about/Evolution_and_the_Theory_of_Games.html?id=Nag2IhmPS3gC&amp;redir_esc=y</a:t>
            </a:r>
          </a:p>
          <a:p>
            <a:pPr marL="0" indent="0">
              <a:buNone/>
            </a:pPr>
            <a:r>
              <a:rPr lang="en-US" sz="900" dirty="0" smtClean="0"/>
              <a:t>John Maynard Smith (bottom right): http://commons.wikimedia.org/wiki/File:John_Maynard_Smith.jpg</a:t>
            </a:r>
          </a:p>
          <a:p>
            <a:pPr marL="0" indent="0">
              <a:buNone/>
            </a:pPr>
            <a:r>
              <a:rPr lang="en-US" sz="900" b="1" dirty="0" smtClean="0"/>
              <a:t>Slides 6, 8, and 15:</a:t>
            </a:r>
          </a:p>
          <a:p>
            <a:pPr marL="0" indent="0">
              <a:buNone/>
            </a:pPr>
            <a:r>
              <a:rPr lang="en-US" sz="900" i="1" dirty="0"/>
              <a:t>Description: </a:t>
            </a:r>
            <a:r>
              <a:rPr lang="en-US" sz="900" dirty="0" smtClean="0"/>
              <a:t>Photo of mourning dove.</a:t>
            </a:r>
          </a:p>
          <a:p>
            <a:pPr marL="0" indent="0">
              <a:buNone/>
            </a:pPr>
            <a:r>
              <a:rPr lang="en-US" sz="900" i="1" dirty="0"/>
              <a:t>Source: </a:t>
            </a:r>
            <a:r>
              <a:rPr lang="en-US" sz="900" dirty="0" smtClean="0"/>
              <a:t>Modified (</a:t>
            </a:r>
            <a:r>
              <a:rPr lang="en-US" sz="900" dirty="0" err="1" smtClean="0"/>
              <a:t>horizonatal</a:t>
            </a:r>
            <a:r>
              <a:rPr lang="en-US" sz="900" dirty="0" smtClean="0"/>
              <a:t> flip and crop) from a photo by Flickr user Dawn </a:t>
            </a:r>
            <a:r>
              <a:rPr lang="en-US" sz="900" dirty="0" err="1" smtClean="0"/>
              <a:t>Huczek</a:t>
            </a:r>
            <a:r>
              <a:rPr lang="en-US" sz="900" dirty="0" smtClean="0"/>
              <a:t>, https://www.flickr.com/photos/31064702@N05/4821595992</a:t>
            </a:r>
          </a:p>
          <a:p>
            <a:pPr marL="0" indent="0">
              <a:buNone/>
            </a:pPr>
            <a:r>
              <a:rPr lang="en-US" sz="900" i="1" dirty="0"/>
              <a:t>Clearance: </a:t>
            </a:r>
            <a:r>
              <a:rPr lang="en-US" sz="900" dirty="0" smtClean="0"/>
              <a:t>Attribution 2.0 Generic (CC BY 2.0), https://creativecommons.org/licenses/by/2.0/</a:t>
            </a:r>
          </a:p>
          <a:p>
            <a:pPr marL="0" indent="0">
              <a:buNone/>
            </a:pPr>
            <a:r>
              <a:rPr lang="en-US" sz="900" b="1" dirty="0" smtClean="0"/>
              <a:t>Slides 6, 7, and 11:</a:t>
            </a:r>
          </a:p>
          <a:p>
            <a:pPr marL="0" indent="0">
              <a:buNone/>
            </a:pPr>
            <a:r>
              <a:rPr lang="en-US" sz="900" i="1" dirty="0"/>
              <a:t>Description: </a:t>
            </a:r>
            <a:r>
              <a:rPr lang="en-US" sz="900" dirty="0" smtClean="0"/>
              <a:t>Photo of hawk </a:t>
            </a:r>
            <a:r>
              <a:rPr lang="en-US" sz="900" i="1" dirty="0" smtClean="0"/>
              <a:t>(</a:t>
            </a:r>
            <a:r>
              <a:rPr lang="en-US" sz="900" i="1" dirty="0" err="1" smtClean="0"/>
              <a:t>Buteo</a:t>
            </a:r>
            <a:r>
              <a:rPr lang="en-US" sz="900" i="1" dirty="0" smtClean="0"/>
              <a:t> </a:t>
            </a:r>
            <a:r>
              <a:rPr lang="en-US" sz="900" i="1" dirty="0" err="1" smtClean="0"/>
              <a:t>regalis</a:t>
            </a:r>
            <a:r>
              <a:rPr lang="en-US" sz="900" i="1" dirty="0" smtClean="0"/>
              <a:t>)</a:t>
            </a:r>
          </a:p>
          <a:p>
            <a:pPr marL="0" indent="0">
              <a:buNone/>
            </a:pPr>
            <a:r>
              <a:rPr lang="en-US" sz="900" i="1" dirty="0"/>
              <a:t>Source:  </a:t>
            </a:r>
            <a:r>
              <a:rPr lang="en-US" sz="900" dirty="0" smtClean="0"/>
              <a:t>Flickr user Tim </a:t>
            </a:r>
            <a:r>
              <a:rPr lang="en-US" sz="900" dirty="0" err="1" smtClean="0"/>
              <a:t>Strater</a:t>
            </a:r>
            <a:r>
              <a:rPr lang="en-US" sz="900" dirty="0" smtClean="0"/>
              <a:t>, http://www.flickr.com/photos/41601691@N02/5665779491</a:t>
            </a:r>
          </a:p>
          <a:p>
            <a:pPr marL="0" indent="0">
              <a:buNone/>
            </a:pPr>
            <a:r>
              <a:rPr lang="en-US" sz="900" i="1" dirty="0"/>
              <a:t>Clearance: </a:t>
            </a:r>
            <a:r>
              <a:rPr lang="en-US" sz="900" dirty="0" smtClean="0"/>
              <a:t>Attribution-</a:t>
            </a:r>
            <a:r>
              <a:rPr lang="en-US" sz="900" dirty="0" err="1" smtClean="0"/>
              <a:t>ShareAlike</a:t>
            </a:r>
            <a:r>
              <a:rPr lang="en-US" sz="900" dirty="0" smtClean="0"/>
              <a:t> 2.0 Generic (CC BY-SA 2.0), https://creativecommons.org/licenses/by-sa/2.0/</a:t>
            </a:r>
          </a:p>
          <a:p>
            <a:pPr marL="0" indent="0">
              <a:buNone/>
            </a:pPr>
            <a:r>
              <a:rPr lang="en-US" sz="900" b="1" dirty="0"/>
              <a:t>Slides 11 and 15:</a:t>
            </a:r>
          </a:p>
          <a:p>
            <a:pPr marL="0" indent="0">
              <a:buNone/>
            </a:pPr>
            <a:r>
              <a:rPr lang="en-US" sz="900" i="1" dirty="0"/>
              <a:t>Description</a:t>
            </a:r>
            <a:r>
              <a:rPr lang="en-US" sz="900" dirty="0"/>
              <a:t>: Diagram of rules for Rock, Paper, Scissors</a:t>
            </a:r>
          </a:p>
          <a:p>
            <a:pPr marL="0" indent="0">
              <a:buNone/>
            </a:pPr>
            <a:r>
              <a:rPr lang="en-US" sz="900" i="1" dirty="0"/>
              <a:t>Source</a:t>
            </a:r>
            <a:r>
              <a:rPr lang="en-US" sz="900" dirty="0"/>
              <a:t>: By Wikimedia Commons user </a:t>
            </a:r>
            <a:r>
              <a:rPr lang="en-US" sz="900" dirty="0" err="1"/>
              <a:t>Enzoklop</a:t>
            </a:r>
            <a:r>
              <a:rPr lang="en-US" sz="900" dirty="0"/>
              <a:t>, http://commons.wikimedia.org/wiki/File:Rock-paper-scissors.svg</a:t>
            </a:r>
          </a:p>
          <a:p>
            <a:pPr marL="0" indent="0">
              <a:buNone/>
            </a:pPr>
            <a:r>
              <a:rPr lang="en-US" sz="900" i="1" dirty="0"/>
              <a:t>Clearance</a:t>
            </a:r>
            <a:r>
              <a:rPr lang="en-US" sz="900" dirty="0"/>
              <a:t>: Attribution-</a:t>
            </a:r>
            <a:r>
              <a:rPr lang="en-US" sz="900" dirty="0" err="1"/>
              <a:t>ShareAlike</a:t>
            </a:r>
            <a:r>
              <a:rPr lang="en-US" sz="900" dirty="0"/>
              <a:t> 3.0 </a:t>
            </a:r>
            <a:r>
              <a:rPr lang="en-US" sz="900" dirty="0" err="1"/>
              <a:t>Unported</a:t>
            </a:r>
            <a:r>
              <a:rPr lang="en-US" sz="900" dirty="0"/>
              <a:t> (CC BY-SA 3.0), http://creativecommons.org/licenses/by-sa/3.0/deed.en</a:t>
            </a:r>
          </a:p>
          <a:p>
            <a:pPr marL="0" indent="0">
              <a:buNone/>
            </a:pPr>
            <a:r>
              <a:rPr lang="en-US" sz="900" b="1" dirty="0"/>
              <a:t>Slides </a:t>
            </a:r>
            <a:r>
              <a:rPr lang="en-US" sz="900" b="1" dirty="0" smtClean="0"/>
              <a:t>24:</a:t>
            </a:r>
            <a:endParaRPr lang="en-US" sz="900" b="1" dirty="0"/>
          </a:p>
          <a:p>
            <a:pPr marL="0" indent="0">
              <a:buNone/>
            </a:pPr>
            <a:r>
              <a:rPr lang="en-US" sz="900" i="1" dirty="0"/>
              <a:t>Description</a:t>
            </a:r>
            <a:r>
              <a:rPr lang="en-US" sz="900" dirty="0"/>
              <a:t>: </a:t>
            </a:r>
            <a:r>
              <a:rPr lang="en-US" sz="900" dirty="0" smtClean="0"/>
              <a:t>Graphs showing frequency dependent selection.</a:t>
            </a:r>
            <a:endParaRPr lang="en-US" sz="900" dirty="0"/>
          </a:p>
          <a:p>
            <a:pPr marL="0" indent="0">
              <a:buNone/>
            </a:pPr>
            <a:r>
              <a:rPr lang="en-US" sz="900" i="1" dirty="0"/>
              <a:t>Source</a:t>
            </a:r>
            <a:r>
              <a:rPr lang="en-US" sz="900" dirty="0"/>
              <a:t>: By </a:t>
            </a:r>
            <a:r>
              <a:rPr lang="en-US" sz="900" dirty="0" smtClean="0"/>
              <a:t>Ross </a:t>
            </a:r>
            <a:r>
              <a:rPr lang="en-US" sz="900" dirty="0" err="1" smtClean="0"/>
              <a:t>Lein</a:t>
            </a:r>
            <a:r>
              <a:rPr lang="en-US" sz="900" dirty="0" smtClean="0"/>
              <a:t>.</a:t>
            </a:r>
            <a:endParaRPr lang="en-US" sz="900" dirty="0"/>
          </a:p>
          <a:p>
            <a:pPr marL="0" indent="0">
              <a:buNone/>
            </a:pPr>
            <a:r>
              <a:rPr lang="en-US" sz="900" i="1" dirty="0"/>
              <a:t>Clearance</a:t>
            </a:r>
            <a:r>
              <a:rPr lang="en-US" sz="900" dirty="0"/>
              <a:t>: </a:t>
            </a:r>
            <a:r>
              <a:rPr lang="en-US" sz="900" dirty="0" smtClean="0"/>
              <a:t>Used with permission.</a:t>
            </a:r>
            <a:endParaRPr lang="en-US" sz="900" dirty="0"/>
          </a:p>
          <a:p>
            <a:pPr marL="0" indent="0">
              <a:buNone/>
            </a:pPr>
            <a:endParaRPr lang="en-US" sz="900" dirty="0"/>
          </a:p>
        </p:txBody>
      </p:sp>
    </p:spTree>
    <p:extLst>
      <p:ext uri="{BB962C8B-B14F-4D97-AF65-F5344CB8AC3E}">
        <p14:creationId xmlns:p14="http://schemas.microsoft.com/office/powerpoint/2010/main" val="3782698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Game Theory </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6902896" y="6356350"/>
            <a:ext cx="2133600" cy="365125"/>
          </a:xfrm>
        </p:spPr>
        <p:txBody>
          <a:bodyPr>
            <a:normAutofit/>
          </a:bodyPr>
          <a:lstStyle/>
          <a:p>
            <a:pPr>
              <a:defRPr/>
            </a:pPr>
            <a:fld id="{2A74327B-9EA0-4082-A252-B63DD9290210}" type="slidenum">
              <a:rPr lang="en-US" smtClean="0"/>
              <a:pPr>
                <a:defRPr/>
              </a:pPr>
              <a:t>3</a:t>
            </a:fld>
            <a:endParaRPr lang="en-US" dirty="0"/>
          </a:p>
        </p:txBody>
      </p:sp>
      <p:sp>
        <p:nvSpPr>
          <p:cNvPr id="3" name="Content Placeholder 2"/>
          <p:cNvSpPr>
            <a:spLocks noGrp="1"/>
          </p:cNvSpPr>
          <p:nvPr>
            <p:ph sz="quarter" idx="1"/>
          </p:nvPr>
        </p:nvSpPr>
        <p:spPr>
          <a:xfrm>
            <a:off x="1115616" y="1600200"/>
            <a:ext cx="6984776" cy="4349080"/>
          </a:xfrm>
        </p:spPr>
        <p:txBody>
          <a:bodyPr>
            <a:normAutofit/>
          </a:bodyPr>
          <a:lstStyle/>
          <a:p>
            <a:r>
              <a:rPr lang="en-CA" sz="2400" dirty="0" smtClean="0">
                <a:solidFill>
                  <a:schemeClr val="accent2"/>
                </a:solidFill>
                <a:latin typeface="Arial" panose="020B0604020202020204" pitchFamily="34" charset="0"/>
                <a:cs typeface="Arial" panose="020B0604020202020204" pitchFamily="34" charset="0"/>
              </a:rPr>
              <a:t>Game Theory </a:t>
            </a:r>
            <a:r>
              <a:rPr lang="en-CA" sz="2400" dirty="0" smtClean="0">
                <a:latin typeface="Arial" panose="020B0604020202020204" pitchFamily="34" charset="0"/>
                <a:cs typeface="Arial" panose="020B0604020202020204" pitchFamily="34" charset="0"/>
              </a:rPr>
              <a:t>is “a branch of mathematics devoted to the study of strategy in which players seek to maximize their individual returns” (Molles and Cahill). </a:t>
            </a:r>
          </a:p>
          <a:p>
            <a:endParaRPr lang="en-CA" sz="800" dirty="0">
              <a:latin typeface="Arial" panose="020B0604020202020204" pitchFamily="34" charset="0"/>
              <a:cs typeface="Arial" panose="020B0604020202020204" pitchFamily="34" charset="0"/>
            </a:endParaRPr>
          </a:p>
          <a:p>
            <a:r>
              <a:rPr lang="en-CA" sz="2400" dirty="0" smtClean="0">
                <a:latin typeface="Arial" panose="020B0604020202020204" pitchFamily="34" charset="0"/>
                <a:cs typeface="Arial" panose="020B0604020202020204" pitchFamily="34" charset="0"/>
              </a:rPr>
              <a:t>Forms the basis of many economic theories, war strategy, sociological theories (and board games!)</a:t>
            </a:r>
          </a:p>
          <a:p>
            <a:endParaRPr lang="en-CA" sz="800" dirty="0">
              <a:latin typeface="Arial" panose="020B0604020202020204" pitchFamily="34" charset="0"/>
              <a:cs typeface="Arial" panose="020B0604020202020204" pitchFamily="34" charset="0"/>
            </a:endParaRPr>
          </a:p>
          <a:p>
            <a:r>
              <a:rPr lang="en-CA" sz="2400" dirty="0" smtClean="0">
                <a:solidFill>
                  <a:schemeClr val="accent2"/>
                </a:solidFill>
                <a:latin typeface="Arial" panose="020B0604020202020204" pitchFamily="34" charset="0"/>
                <a:cs typeface="Arial" panose="020B0604020202020204" pitchFamily="34" charset="0"/>
              </a:rPr>
              <a:t>John Maynard Smith </a:t>
            </a:r>
            <a:r>
              <a:rPr lang="en-CA" sz="2400" dirty="0" smtClean="0">
                <a:latin typeface="Arial" panose="020B0604020202020204" pitchFamily="34" charset="0"/>
                <a:cs typeface="Arial" panose="020B0604020202020204" pitchFamily="34" charset="0"/>
              </a:rPr>
              <a:t>emphasized the potential for its use in behavioral ecology</a:t>
            </a:r>
            <a:endParaRPr lang="en-CA" sz="24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4544" y="5152670"/>
            <a:ext cx="981075"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5328" y="1628800"/>
            <a:ext cx="1181817" cy="17834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15108" y="3424616"/>
            <a:ext cx="802256" cy="246221"/>
          </a:xfrm>
          <a:prstGeom prst="rect">
            <a:avLst/>
          </a:prstGeom>
          <a:noFill/>
        </p:spPr>
        <p:txBody>
          <a:bodyPr wrap="square" rtlCol="0">
            <a:spAutoFit/>
          </a:bodyPr>
          <a:lstStyle/>
          <a:p>
            <a:r>
              <a:rPr lang="en-CA" sz="1000" dirty="0" smtClean="0">
                <a:latin typeface="+mn-lt"/>
              </a:rPr>
              <a:t>John Nash</a:t>
            </a:r>
            <a:endParaRPr lang="en-CA" sz="1000" dirty="0">
              <a:latin typeface="+mn-lt"/>
            </a:endParaRPr>
          </a:p>
        </p:txBody>
      </p:sp>
      <p:pic>
        <p:nvPicPr>
          <p:cNvPr id="1029" name="Picture 5"/>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719470" y="1697595"/>
            <a:ext cx="1240942" cy="1850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829670" y="5152670"/>
            <a:ext cx="1240942" cy="1221900"/>
          </a:xfrm>
          <a:prstGeom prst="rect">
            <a:avLst/>
          </a:prstGeom>
        </p:spPr>
      </p:pic>
      <p:sp>
        <p:nvSpPr>
          <p:cNvPr id="7" name="Rectangle 6"/>
          <p:cNvSpPr/>
          <p:nvPr/>
        </p:nvSpPr>
        <p:spPr>
          <a:xfrm>
            <a:off x="6858176" y="6368108"/>
            <a:ext cx="1284326" cy="246221"/>
          </a:xfrm>
          <a:prstGeom prst="rect">
            <a:avLst/>
          </a:prstGeom>
        </p:spPr>
        <p:txBody>
          <a:bodyPr wrap="none">
            <a:spAutoFit/>
          </a:bodyPr>
          <a:lstStyle/>
          <a:p>
            <a:r>
              <a:rPr lang="en-CA" sz="1000" dirty="0">
                <a:latin typeface="+mn-lt"/>
              </a:rPr>
              <a:t>John Maynard Smith </a:t>
            </a:r>
            <a:endParaRPr lang="en-US" sz="1000" dirty="0">
              <a:latin typeface="+mn-lt"/>
            </a:endParaRPr>
          </a:p>
        </p:txBody>
      </p:sp>
    </p:spTree>
    <p:extLst>
      <p:ext uri="{BB962C8B-B14F-4D97-AF65-F5344CB8AC3E}">
        <p14:creationId xmlns:p14="http://schemas.microsoft.com/office/powerpoint/2010/main" val="3467766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Game Theory</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4</a:t>
            </a:fld>
            <a:endParaRPr lang="en-US" dirty="0"/>
          </a:p>
        </p:txBody>
      </p:sp>
      <p:sp>
        <p:nvSpPr>
          <p:cNvPr id="3" name="Content Placeholder 2"/>
          <p:cNvSpPr>
            <a:spLocks noGrp="1"/>
          </p:cNvSpPr>
          <p:nvPr>
            <p:ph sz="quarter" idx="1"/>
          </p:nvPr>
        </p:nvSpPr>
        <p:spPr/>
        <p:txBody>
          <a:bodyPr>
            <a:normAutofit/>
          </a:bodyPr>
          <a:lstStyle/>
          <a:p>
            <a:r>
              <a:rPr lang="en-CA" sz="2800" dirty="0" smtClean="0">
                <a:latin typeface="Arial" panose="020B0604020202020204" pitchFamily="34" charset="0"/>
                <a:cs typeface="Arial" panose="020B0604020202020204" pitchFamily="34" charset="0"/>
              </a:rPr>
              <a:t>What behavioral strategy should individuals adopt to maximize their individual fitness? Does the “best” strategy depend on the strategy of other individuals?</a:t>
            </a:r>
          </a:p>
          <a:p>
            <a:pPr lvl="1"/>
            <a:r>
              <a:rPr lang="en-CA" dirty="0" smtClean="0">
                <a:latin typeface="Arial" panose="020B0604020202020204" pitchFamily="34" charset="0"/>
                <a:cs typeface="Arial" panose="020B0604020202020204" pitchFamily="34" charset="0"/>
              </a:rPr>
              <a:t>Should individuals behave aggressively and fight for resources or behave non-aggressively?</a:t>
            </a:r>
          </a:p>
          <a:p>
            <a:pPr lvl="1"/>
            <a:endParaRPr lang="en-CA" dirty="0"/>
          </a:p>
        </p:txBody>
      </p:sp>
    </p:spTree>
    <p:extLst>
      <p:ext uri="{BB962C8B-B14F-4D97-AF65-F5344CB8AC3E}">
        <p14:creationId xmlns:p14="http://schemas.microsoft.com/office/powerpoint/2010/main" val="2842385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The Big Question</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5</a:t>
            </a:fld>
            <a:endParaRPr lang="en-US" dirty="0"/>
          </a:p>
        </p:txBody>
      </p:sp>
      <p:sp>
        <p:nvSpPr>
          <p:cNvPr id="3" name="Content Placeholder 2"/>
          <p:cNvSpPr>
            <a:spLocks noGrp="1"/>
          </p:cNvSpPr>
          <p:nvPr>
            <p:ph sz="quarter" idx="1"/>
          </p:nvPr>
        </p:nvSpPr>
        <p:spPr>
          <a:xfrm>
            <a:off x="612648" y="1772816"/>
            <a:ext cx="8153400" cy="4495800"/>
          </a:xfrm>
        </p:spPr>
        <p:txBody>
          <a:bodyPr>
            <a:normAutofit lnSpcReduction="10000"/>
          </a:bodyPr>
          <a:lstStyle/>
          <a:p>
            <a:pPr marL="0" indent="0" algn="ctr">
              <a:buNone/>
            </a:pPr>
            <a:r>
              <a:rPr lang="en-CA" sz="3600" dirty="0" smtClean="0">
                <a:latin typeface="Arial" panose="020B0604020202020204" pitchFamily="34" charset="0"/>
                <a:cs typeface="Arial" panose="020B0604020202020204" pitchFamily="34" charset="0"/>
              </a:rPr>
              <a:t>Use evidence from this case study to answer the following:</a:t>
            </a:r>
            <a:endParaRPr lang="en-CA" sz="4000" dirty="0" smtClean="0"/>
          </a:p>
          <a:p>
            <a:pPr marL="0" indent="0" algn="ctr">
              <a:buNone/>
            </a:pPr>
            <a:r>
              <a:rPr lang="en-CA" sz="3600" i="1" dirty="0" smtClean="0">
                <a:solidFill>
                  <a:schemeClr val="accent2"/>
                </a:solidFill>
                <a:latin typeface="Arial" panose="020B0604020202020204" pitchFamily="34" charset="0"/>
                <a:cs typeface="Arial" panose="020B0604020202020204" pitchFamily="34" charset="0"/>
              </a:rPr>
              <a:t>If </a:t>
            </a:r>
            <a:r>
              <a:rPr lang="en-CA" sz="3600" i="1" dirty="0">
                <a:solidFill>
                  <a:schemeClr val="accent2"/>
                </a:solidFill>
                <a:latin typeface="Arial" panose="020B0604020202020204" pitchFamily="34" charset="0"/>
                <a:cs typeface="Arial" panose="020B0604020202020204" pitchFamily="34" charset="0"/>
              </a:rPr>
              <a:t>natural selection is </a:t>
            </a:r>
            <a:r>
              <a:rPr lang="en-CA" sz="3600" i="1" dirty="0" smtClean="0">
                <a:solidFill>
                  <a:schemeClr val="accent2"/>
                </a:solidFill>
                <a:latin typeface="Arial" panose="020B0604020202020204" pitchFamily="34" charset="0"/>
                <a:cs typeface="Arial" panose="020B0604020202020204" pitchFamily="34" charset="0"/>
              </a:rPr>
              <a:t>“survival </a:t>
            </a:r>
            <a:r>
              <a:rPr lang="en-CA" sz="3600" i="1" dirty="0">
                <a:solidFill>
                  <a:schemeClr val="accent2"/>
                </a:solidFill>
                <a:latin typeface="Arial" panose="020B0604020202020204" pitchFamily="34" charset="0"/>
                <a:cs typeface="Arial" panose="020B0604020202020204" pitchFamily="34" charset="0"/>
              </a:rPr>
              <a:t>of the </a:t>
            </a:r>
            <a:r>
              <a:rPr lang="en-CA" sz="3600" i="1" dirty="0" smtClean="0">
                <a:solidFill>
                  <a:schemeClr val="accent2"/>
                </a:solidFill>
                <a:latin typeface="Arial" panose="020B0604020202020204" pitchFamily="34" charset="0"/>
                <a:cs typeface="Arial" panose="020B0604020202020204" pitchFamily="34" charset="0"/>
              </a:rPr>
              <a:t>fittest,” </a:t>
            </a:r>
            <a:r>
              <a:rPr lang="en-CA" sz="3600" i="1" dirty="0">
                <a:solidFill>
                  <a:schemeClr val="accent2"/>
                </a:solidFill>
                <a:latin typeface="Arial" panose="020B0604020202020204" pitchFamily="34" charset="0"/>
                <a:cs typeface="Arial" panose="020B0604020202020204" pitchFamily="34" charset="0"/>
              </a:rPr>
              <a:t>then </a:t>
            </a:r>
            <a:r>
              <a:rPr lang="en-CA" sz="3600" i="1" dirty="0" smtClean="0">
                <a:solidFill>
                  <a:schemeClr val="accent2"/>
                </a:solidFill>
                <a:latin typeface="Arial" panose="020B0604020202020204" pitchFamily="34" charset="0"/>
                <a:cs typeface="Arial" panose="020B0604020202020204" pitchFamily="34" charset="0"/>
              </a:rPr>
              <a:t>under what conditions should individuals engage aggressively in </a:t>
            </a:r>
            <a:r>
              <a:rPr lang="en-CA" sz="3600" i="1" dirty="0">
                <a:solidFill>
                  <a:schemeClr val="accent2"/>
                </a:solidFill>
                <a:latin typeface="Arial" panose="020B0604020202020204" pitchFamily="34" charset="0"/>
                <a:cs typeface="Arial" panose="020B0604020202020204" pitchFamily="34" charset="0"/>
              </a:rPr>
              <a:t>conflict for </a:t>
            </a:r>
            <a:r>
              <a:rPr lang="en-CA" sz="3600" i="1" dirty="0" smtClean="0">
                <a:solidFill>
                  <a:schemeClr val="accent2"/>
                </a:solidFill>
                <a:latin typeface="Arial" panose="020B0604020202020204" pitchFamily="34" charset="0"/>
                <a:cs typeface="Arial" panose="020B0604020202020204" pitchFamily="34" charset="0"/>
              </a:rPr>
              <a:t>limited resources</a:t>
            </a:r>
            <a:r>
              <a:rPr lang="en-CA" sz="3600" i="1" dirty="0">
                <a:solidFill>
                  <a:schemeClr val="accent2"/>
                </a:solidFill>
                <a:latin typeface="Arial" panose="020B0604020202020204" pitchFamily="34" charset="0"/>
                <a:cs typeface="Arial" panose="020B0604020202020204" pitchFamily="34" charset="0"/>
              </a:rPr>
              <a:t>?</a:t>
            </a:r>
            <a:r>
              <a:rPr lang="en-CA" sz="3600" i="1" dirty="0" smtClean="0">
                <a:solidFill>
                  <a:schemeClr val="accent2"/>
                </a:solidFill>
                <a:latin typeface="Arial" panose="020B0604020202020204" pitchFamily="34" charset="0"/>
                <a:cs typeface="Arial" panose="020B0604020202020204" pitchFamily="34" charset="0"/>
              </a:rPr>
              <a:t> Can aggressive and non-aggressive strategies coexist?</a:t>
            </a:r>
            <a:endParaRPr lang="en-CA" sz="3600" i="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261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Hawk vs. Dove Game</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6</a:t>
            </a:fld>
            <a:endParaRPr lang="en-US" dirty="0"/>
          </a:p>
        </p:txBody>
      </p:sp>
      <p:sp>
        <p:nvSpPr>
          <p:cNvPr id="3" name="Content Placeholder 2"/>
          <p:cNvSpPr>
            <a:spLocks noGrp="1"/>
          </p:cNvSpPr>
          <p:nvPr>
            <p:ph sz="quarter" idx="1"/>
          </p:nvPr>
        </p:nvSpPr>
        <p:spPr>
          <a:xfrm>
            <a:off x="612648" y="1600200"/>
            <a:ext cx="8153400" cy="1036712"/>
          </a:xfrm>
        </p:spPr>
        <p:txBody>
          <a:bodyPr>
            <a:normAutofit/>
          </a:bodyPr>
          <a:lstStyle/>
          <a:p>
            <a:r>
              <a:rPr lang="en-CA" dirty="0" smtClean="0">
                <a:latin typeface="Arial" panose="020B0604020202020204" pitchFamily="34" charset="0"/>
                <a:cs typeface="Arial" panose="020B0604020202020204" pitchFamily="34" charset="0"/>
              </a:rPr>
              <a:t>2 behavioral approaches for interactions over a contested resource: </a:t>
            </a:r>
          </a:p>
        </p:txBody>
      </p:sp>
      <p:pic>
        <p:nvPicPr>
          <p:cNvPr id="5" name="Pictur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472757" y="3340336"/>
            <a:ext cx="2124958" cy="3188879"/>
          </a:xfrm>
          <a:prstGeom prst="rect">
            <a:avLst/>
          </a:prstGeom>
          <a:ln>
            <a:solidFill>
              <a:schemeClr val="tx1"/>
            </a:solidFill>
          </a:ln>
        </p:spPr>
      </p:pic>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214552" y="3340337"/>
            <a:ext cx="2124958" cy="3188879"/>
          </a:xfrm>
          <a:prstGeom prst="rect">
            <a:avLst/>
          </a:prstGeom>
          <a:ln>
            <a:solidFill>
              <a:schemeClr val="tx1"/>
            </a:solidFill>
          </a:ln>
        </p:spPr>
      </p:pic>
      <p:sp>
        <p:nvSpPr>
          <p:cNvPr id="9" name="Rectangle 8"/>
          <p:cNvSpPr/>
          <p:nvPr/>
        </p:nvSpPr>
        <p:spPr>
          <a:xfrm>
            <a:off x="5214552" y="2755539"/>
            <a:ext cx="1709936" cy="461665"/>
          </a:xfrm>
          <a:prstGeom prst="rect">
            <a:avLst/>
          </a:prstGeom>
        </p:spPr>
        <p:txBody>
          <a:bodyPr wrap="square">
            <a:spAutoFit/>
          </a:bodyPr>
          <a:lstStyle/>
          <a:p>
            <a:pPr lvl="1"/>
            <a:r>
              <a:rPr lang="en-CA" dirty="0" smtClean="0">
                <a:latin typeface="Arial" panose="020B0604020202020204" pitchFamily="34" charset="0"/>
                <a:cs typeface="Arial" panose="020B0604020202020204" pitchFamily="34" charset="0"/>
              </a:rPr>
              <a:t>Doves</a:t>
            </a:r>
            <a:endParaRPr lang="en-CA" dirty="0">
              <a:latin typeface="Arial" panose="020B0604020202020204" pitchFamily="34" charset="0"/>
              <a:cs typeface="Arial" panose="020B0604020202020204" pitchFamily="34" charset="0"/>
            </a:endParaRPr>
          </a:p>
        </p:txBody>
      </p:sp>
      <p:sp>
        <p:nvSpPr>
          <p:cNvPr id="10" name="Rectangle 9"/>
          <p:cNvSpPr/>
          <p:nvPr/>
        </p:nvSpPr>
        <p:spPr>
          <a:xfrm>
            <a:off x="1472757" y="2738544"/>
            <a:ext cx="1571264" cy="461665"/>
          </a:xfrm>
          <a:prstGeom prst="rect">
            <a:avLst/>
          </a:prstGeom>
        </p:spPr>
        <p:txBody>
          <a:bodyPr wrap="none">
            <a:spAutoFit/>
          </a:bodyPr>
          <a:lstStyle/>
          <a:p>
            <a:pPr lvl="1"/>
            <a:r>
              <a:rPr lang="en-CA" dirty="0">
                <a:latin typeface="Arial" panose="020B0604020202020204" pitchFamily="34" charset="0"/>
                <a:cs typeface="Arial" panose="020B0604020202020204" pitchFamily="34" charset="0"/>
              </a:rPr>
              <a:t>Hawks</a:t>
            </a:r>
          </a:p>
        </p:txBody>
      </p:sp>
    </p:spTree>
    <p:extLst>
      <p:ext uri="{BB962C8B-B14F-4D97-AF65-F5344CB8AC3E}">
        <p14:creationId xmlns:p14="http://schemas.microsoft.com/office/powerpoint/2010/main" val="2604552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The Rules: Hawks</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7</a:t>
            </a:fld>
            <a:endParaRPr lang="en-US" dirty="0"/>
          </a:p>
        </p:txBody>
      </p:sp>
      <p:sp>
        <p:nvSpPr>
          <p:cNvPr id="3" name="Content Placeholder 2"/>
          <p:cNvSpPr>
            <a:spLocks noGrp="1"/>
          </p:cNvSpPr>
          <p:nvPr>
            <p:ph sz="quarter" idx="1"/>
          </p:nvPr>
        </p:nvSpPr>
        <p:spPr/>
        <p:txBody>
          <a:bodyPr>
            <a:normAutofit/>
          </a:bodyPr>
          <a:lstStyle/>
          <a:p>
            <a:r>
              <a:rPr lang="en-CA" sz="2800" dirty="0" smtClean="0">
                <a:latin typeface="Arial" panose="020B0604020202020204" pitchFamily="34" charset="0"/>
                <a:cs typeface="Arial" panose="020B0604020202020204" pitchFamily="34" charset="0"/>
              </a:rPr>
              <a:t>Always </a:t>
            </a:r>
            <a:r>
              <a:rPr lang="en-CA" sz="2800" dirty="0" smtClean="0">
                <a:solidFill>
                  <a:schemeClr val="accent2"/>
                </a:solidFill>
                <a:latin typeface="Arial" panose="020B0604020202020204" pitchFamily="34" charset="0"/>
                <a:cs typeface="Arial" panose="020B0604020202020204" pitchFamily="34" charset="0"/>
              </a:rPr>
              <a:t>attack</a:t>
            </a:r>
            <a:r>
              <a:rPr lang="en-CA" sz="2800" dirty="0" smtClean="0">
                <a:latin typeface="Arial" panose="020B0604020202020204" pitchFamily="34" charset="0"/>
                <a:cs typeface="Arial" panose="020B0604020202020204" pitchFamily="34" charset="0"/>
              </a:rPr>
              <a:t> other individuals, taking the </a:t>
            </a:r>
            <a:r>
              <a:rPr lang="en-CA" sz="2800" dirty="0" smtClean="0">
                <a:solidFill>
                  <a:schemeClr val="accent2"/>
                </a:solidFill>
                <a:latin typeface="Arial" panose="020B0604020202020204" pitchFamily="34" charset="0"/>
                <a:cs typeface="Arial" panose="020B0604020202020204" pitchFamily="34" charset="0"/>
              </a:rPr>
              <a:t>resource</a:t>
            </a:r>
            <a:r>
              <a:rPr lang="en-CA" sz="2800" dirty="0" smtClean="0">
                <a:latin typeface="Arial" panose="020B0604020202020204" pitchFamily="34" charset="0"/>
                <a:cs typeface="Arial" panose="020B0604020202020204" pitchFamily="34" charset="0"/>
              </a:rPr>
              <a:t> (R) if they win. </a:t>
            </a:r>
          </a:p>
          <a:p>
            <a:r>
              <a:rPr lang="en-CA" sz="2800" dirty="0" smtClean="0">
                <a:latin typeface="Arial" panose="020B0604020202020204" pitchFamily="34" charset="0"/>
                <a:cs typeface="Arial" panose="020B0604020202020204" pitchFamily="34" charset="0"/>
              </a:rPr>
              <a:t>If a hawk encounters another hawk, it will win only </a:t>
            </a:r>
            <a:r>
              <a:rPr lang="en-CA" sz="2800" dirty="0" smtClean="0">
                <a:solidFill>
                  <a:schemeClr val="accent2"/>
                </a:solidFill>
                <a:latin typeface="Arial" panose="020B0604020202020204" pitchFamily="34" charset="0"/>
                <a:cs typeface="Arial" panose="020B0604020202020204" pitchFamily="34" charset="0"/>
              </a:rPr>
              <a:t>half the time</a:t>
            </a:r>
            <a:r>
              <a:rPr lang="en-CA" sz="2800" dirty="0" smtClean="0">
                <a:latin typeface="Arial" panose="020B0604020202020204" pitchFamily="34" charset="0"/>
                <a:cs typeface="Arial" panose="020B0604020202020204" pitchFamily="34" charset="0"/>
              </a:rPr>
              <a:t>. </a:t>
            </a:r>
          </a:p>
          <a:p>
            <a:r>
              <a:rPr lang="en-CA" sz="2800" dirty="0" smtClean="0">
                <a:latin typeface="Arial" panose="020B0604020202020204" pitchFamily="34" charset="0"/>
                <a:cs typeface="Arial" panose="020B0604020202020204" pitchFamily="34" charset="0"/>
              </a:rPr>
              <a:t>When it loses, it will suffer an injury </a:t>
            </a:r>
            <a:r>
              <a:rPr lang="en-CA" sz="2800" dirty="0" smtClean="0">
                <a:solidFill>
                  <a:schemeClr val="accent2"/>
                </a:solidFill>
                <a:latin typeface="Arial" panose="020B0604020202020204" pitchFamily="34" charset="0"/>
                <a:cs typeface="Arial" panose="020B0604020202020204" pitchFamily="34" charset="0"/>
              </a:rPr>
              <a:t>cost</a:t>
            </a:r>
            <a:r>
              <a:rPr lang="en-CA" sz="2800" dirty="0" smtClean="0">
                <a:latin typeface="Arial" panose="020B0604020202020204" pitchFamily="34" charset="0"/>
                <a:cs typeface="Arial" panose="020B0604020202020204" pitchFamily="34" charset="0"/>
              </a:rPr>
              <a:t> (C).</a:t>
            </a:r>
            <a:endParaRPr lang="en-CA" sz="2800" dirty="0">
              <a:latin typeface="Arial" panose="020B0604020202020204" pitchFamily="34" charset="0"/>
              <a:cs typeface="Arial" panose="020B0604020202020204" pitchFamily="34" charset="0"/>
            </a:endParaRPr>
          </a:p>
          <a:p>
            <a:endParaRPr lang="en-CA" sz="2800" dirty="0" smtClean="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AGRESSIVE</a:t>
            </a:r>
            <a:endParaRPr lang="en-CA" sz="2800" dirty="0">
              <a:latin typeface="Arial" panose="020B0604020202020204" pitchFamily="34" charset="0"/>
              <a:cs typeface="Arial" panose="020B0604020202020204" pitchFamily="34" charset="0"/>
            </a:endParaRPr>
          </a:p>
        </p:txBody>
      </p:sp>
      <p:pic>
        <p:nvPicPr>
          <p:cNvPr id="6" name="Picture 5"/>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661221" y="2574"/>
            <a:ext cx="1492879" cy="1280160"/>
          </a:xfrm>
          <a:prstGeom prst="rect">
            <a:avLst/>
          </a:prstGeom>
          <a:ln>
            <a:solidFill>
              <a:schemeClr val="tx1"/>
            </a:solidFill>
          </a:ln>
        </p:spPr>
      </p:pic>
    </p:spTree>
    <p:extLst>
      <p:ext uri="{BB962C8B-B14F-4D97-AF65-F5344CB8AC3E}">
        <p14:creationId xmlns:p14="http://schemas.microsoft.com/office/powerpoint/2010/main" val="4283069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Arial" panose="020B0604020202020204" pitchFamily="34" charset="0"/>
                <a:cs typeface="Arial" panose="020B0604020202020204" pitchFamily="34" charset="0"/>
              </a:rPr>
              <a:t>The Rules: Doves</a:t>
            </a:r>
            <a:endParaRPr lang="en-CA"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8</a:t>
            </a:fld>
            <a:endParaRPr lang="en-US" dirty="0"/>
          </a:p>
        </p:txBody>
      </p:sp>
      <p:sp>
        <p:nvSpPr>
          <p:cNvPr id="3" name="Content Placeholder 2"/>
          <p:cNvSpPr>
            <a:spLocks noGrp="1"/>
          </p:cNvSpPr>
          <p:nvPr>
            <p:ph sz="quarter" idx="1"/>
          </p:nvPr>
        </p:nvSpPr>
        <p:spPr/>
        <p:txBody>
          <a:bodyPr>
            <a:normAutofit fontScale="92500"/>
          </a:bodyPr>
          <a:lstStyle/>
          <a:p>
            <a:r>
              <a:rPr lang="en-CA" sz="2800" dirty="0" smtClean="0">
                <a:latin typeface="Arial" panose="020B0604020202020204" pitchFamily="34" charset="0"/>
                <a:cs typeface="Arial" panose="020B0604020202020204" pitchFamily="34" charset="0"/>
              </a:rPr>
              <a:t>When a dove encounters an opponent, it may put on a aggressive display, but it does NOT fight. </a:t>
            </a:r>
          </a:p>
          <a:p>
            <a:r>
              <a:rPr lang="en-CA" sz="2800" dirty="0" smtClean="0">
                <a:latin typeface="Arial" panose="020B0604020202020204" pitchFamily="34" charset="0"/>
                <a:cs typeface="Arial" panose="020B0604020202020204" pitchFamily="34" charset="0"/>
              </a:rPr>
              <a:t>When a </a:t>
            </a:r>
            <a:r>
              <a:rPr lang="en-CA" sz="2800" dirty="0" smtClean="0">
                <a:solidFill>
                  <a:schemeClr val="accent2"/>
                </a:solidFill>
                <a:latin typeface="Arial" panose="020B0604020202020204" pitchFamily="34" charset="0"/>
                <a:cs typeface="Arial" panose="020B0604020202020204" pitchFamily="34" charset="0"/>
              </a:rPr>
              <a:t>dove encounters a dove</a:t>
            </a:r>
            <a:r>
              <a:rPr lang="en-CA" sz="2800" dirty="0" smtClean="0">
                <a:latin typeface="Arial" panose="020B0604020202020204" pitchFamily="34" charset="0"/>
                <a:cs typeface="Arial" panose="020B0604020202020204" pitchFamily="34" charset="0"/>
              </a:rPr>
              <a:t>, it will win the resource one half the time.</a:t>
            </a:r>
          </a:p>
          <a:p>
            <a:r>
              <a:rPr lang="en-CA" sz="2800" dirty="0" smtClean="0">
                <a:latin typeface="Arial" panose="020B0604020202020204" pitchFamily="34" charset="0"/>
                <a:cs typeface="Arial" panose="020B0604020202020204" pitchFamily="34" charset="0"/>
              </a:rPr>
              <a:t>When a </a:t>
            </a:r>
            <a:r>
              <a:rPr lang="en-CA" sz="2800" dirty="0" smtClean="0">
                <a:solidFill>
                  <a:schemeClr val="accent2"/>
                </a:solidFill>
                <a:latin typeface="Arial" panose="020B0604020202020204" pitchFamily="34" charset="0"/>
                <a:cs typeface="Arial" panose="020B0604020202020204" pitchFamily="34" charset="0"/>
              </a:rPr>
              <a:t>dove encounters a hawk</a:t>
            </a:r>
            <a:r>
              <a:rPr lang="en-CA" sz="2800" dirty="0" smtClean="0">
                <a:latin typeface="Arial" panose="020B0604020202020204" pitchFamily="34" charset="0"/>
                <a:cs typeface="Arial" panose="020B0604020202020204" pitchFamily="34" charset="0"/>
              </a:rPr>
              <a:t>, the </a:t>
            </a:r>
            <a:r>
              <a:rPr lang="en-CA" sz="2800" dirty="0" smtClean="0">
                <a:solidFill>
                  <a:schemeClr val="accent2"/>
                </a:solidFill>
                <a:latin typeface="Arial" panose="020B0604020202020204" pitchFamily="34" charset="0"/>
                <a:cs typeface="Arial" panose="020B0604020202020204" pitchFamily="34" charset="0"/>
              </a:rPr>
              <a:t>hawk</a:t>
            </a:r>
            <a:r>
              <a:rPr lang="en-CA" sz="2800" dirty="0" smtClean="0">
                <a:latin typeface="Arial" panose="020B0604020202020204" pitchFamily="34" charset="0"/>
                <a:cs typeface="Arial" panose="020B0604020202020204" pitchFamily="34" charset="0"/>
              </a:rPr>
              <a:t> will </a:t>
            </a:r>
            <a:r>
              <a:rPr lang="en-CA" sz="2800" dirty="0" smtClean="0">
                <a:solidFill>
                  <a:schemeClr val="accent2"/>
                </a:solidFill>
                <a:latin typeface="Arial" panose="020B0604020202020204" pitchFamily="34" charset="0"/>
                <a:cs typeface="Arial" panose="020B0604020202020204" pitchFamily="34" charset="0"/>
              </a:rPr>
              <a:t>always win the resource</a:t>
            </a:r>
            <a:r>
              <a:rPr lang="en-CA" sz="2800" dirty="0" smtClean="0">
                <a:latin typeface="Arial" panose="020B0604020202020204" pitchFamily="34" charset="0"/>
                <a:cs typeface="Arial" panose="020B0604020202020204" pitchFamily="34" charset="0"/>
              </a:rPr>
              <a:t>. </a:t>
            </a:r>
          </a:p>
          <a:p>
            <a:r>
              <a:rPr lang="en-CA" sz="2800" dirty="0" smtClean="0">
                <a:latin typeface="Arial" panose="020B0604020202020204" pitchFamily="34" charset="0"/>
                <a:cs typeface="Arial" panose="020B0604020202020204" pitchFamily="34" charset="0"/>
              </a:rPr>
              <a:t>But since they don’t fight, they don’t incur any injury costs (C). </a:t>
            </a:r>
          </a:p>
          <a:p>
            <a:endParaRPr lang="en-CA" sz="1000" dirty="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NON-AGRESSIVE</a:t>
            </a:r>
            <a:endParaRPr lang="en-CA" sz="2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661221" y="2574"/>
            <a:ext cx="1482779" cy="1280160"/>
          </a:xfrm>
          <a:prstGeom prst="rect">
            <a:avLst/>
          </a:prstGeom>
          <a:ln>
            <a:solidFill>
              <a:schemeClr val="tx1"/>
            </a:solidFill>
          </a:ln>
        </p:spPr>
      </p:pic>
    </p:spTree>
    <p:extLst>
      <p:ext uri="{BB962C8B-B14F-4D97-AF65-F5344CB8AC3E}">
        <p14:creationId xmlns:p14="http://schemas.microsoft.com/office/powerpoint/2010/main" val="575282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Arial" panose="020B0604020202020204" pitchFamily="34" charset="0"/>
                <a:cs typeface="Arial" panose="020B0604020202020204" pitchFamily="34" charset="0"/>
              </a:rPr>
              <a:t>Which behavioral strategy wins?</a:t>
            </a:r>
            <a:endParaRPr lang="en-CA" sz="3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A74327B-9EA0-4082-A252-B63DD9290210}" type="slidenum">
              <a:rPr lang="en-US" smtClean="0"/>
              <a:pPr>
                <a:defRPr/>
              </a:pPr>
              <a:t>9</a:t>
            </a:fld>
            <a:endParaRPr lang="en-US" dirty="0"/>
          </a:p>
        </p:txBody>
      </p:sp>
      <p:sp>
        <p:nvSpPr>
          <p:cNvPr id="3" name="Content Placeholder 2"/>
          <p:cNvSpPr>
            <a:spLocks noGrp="1"/>
          </p:cNvSpPr>
          <p:nvPr>
            <p:ph sz="quarter" idx="1"/>
          </p:nvPr>
        </p:nvSpPr>
        <p:spPr/>
        <p:txBody>
          <a:bodyPr>
            <a:normAutofit/>
          </a:bodyPr>
          <a:lstStyle/>
          <a:p>
            <a:r>
              <a:rPr lang="en-CA" sz="2800" dirty="0" smtClean="0">
                <a:latin typeface="Arial" panose="020B0604020202020204" pitchFamily="34" charset="0"/>
                <a:cs typeface="Arial" panose="020B0604020202020204" pitchFamily="34" charset="0"/>
              </a:rPr>
              <a:t>Hawks vs. Doves?</a:t>
            </a:r>
          </a:p>
          <a:p>
            <a:r>
              <a:rPr lang="en-CA" sz="2800" dirty="0" smtClean="0">
                <a:latin typeface="Arial" panose="020B0604020202020204" pitchFamily="34" charset="0"/>
                <a:cs typeface="Arial" panose="020B0604020202020204" pitchFamily="34" charset="0"/>
              </a:rPr>
              <a:t>Is </a:t>
            </a:r>
            <a:r>
              <a:rPr lang="en-CA" sz="2800" dirty="0">
                <a:latin typeface="Arial" panose="020B0604020202020204" pitchFamily="34" charset="0"/>
                <a:cs typeface="Arial" panose="020B0604020202020204" pitchFamily="34" charset="0"/>
              </a:rPr>
              <a:t>there an optimal </a:t>
            </a:r>
            <a:r>
              <a:rPr lang="en-CA" sz="2800" dirty="0" smtClean="0">
                <a:latin typeface="Arial" panose="020B0604020202020204" pitchFamily="34" charset="0"/>
                <a:cs typeface="Arial" panose="020B0604020202020204" pitchFamily="34" charset="0"/>
              </a:rPr>
              <a:t>behavioral </a:t>
            </a:r>
            <a:r>
              <a:rPr lang="en-CA" sz="2800" dirty="0">
                <a:latin typeface="Arial" panose="020B0604020202020204" pitchFamily="34" charset="0"/>
                <a:cs typeface="Arial" panose="020B0604020202020204" pitchFamily="34" charset="0"/>
              </a:rPr>
              <a:t>strategy? </a:t>
            </a:r>
            <a:endParaRPr lang="en-CA" sz="2800" dirty="0" smtClean="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Will </a:t>
            </a:r>
            <a:r>
              <a:rPr lang="en-CA" sz="2800" dirty="0">
                <a:latin typeface="Arial" panose="020B0604020202020204" pitchFamily="34" charset="0"/>
                <a:cs typeface="Arial" panose="020B0604020202020204" pitchFamily="34" charset="0"/>
              </a:rPr>
              <a:t>hawks take over? </a:t>
            </a:r>
            <a:endParaRPr lang="en-CA" sz="2800" dirty="0" smtClean="0">
              <a:latin typeface="Arial" panose="020B0604020202020204" pitchFamily="34" charset="0"/>
              <a:cs typeface="Arial" panose="020B0604020202020204" pitchFamily="34" charset="0"/>
            </a:endParaRPr>
          </a:p>
          <a:p>
            <a:r>
              <a:rPr lang="en-CA" sz="2800" dirty="0" smtClean="0">
                <a:latin typeface="Arial" panose="020B0604020202020204" pitchFamily="34" charset="0"/>
                <a:cs typeface="Arial" panose="020B0604020202020204" pitchFamily="34" charset="0"/>
              </a:rPr>
              <a:t>Will </a:t>
            </a:r>
            <a:r>
              <a:rPr lang="en-CA" sz="2800" dirty="0">
                <a:latin typeface="Arial" panose="020B0604020202020204" pitchFamily="34" charset="0"/>
                <a:cs typeface="Arial" panose="020B0604020202020204" pitchFamily="34" charset="0"/>
              </a:rPr>
              <a:t>doves be able to persist? </a:t>
            </a:r>
          </a:p>
        </p:txBody>
      </p:sp>
    </p:spTree>
    <p:extLst>
      <p:ext uri="{BB962C8B-B14F-4D97-AF65-F5344CB8AC3E}">
        <p14:creationId xmlns:p14="http://schemas.microsoft.com/office/powerpoint/2010/main" val="2930903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7313</TotalTime>
  <Pages>0</Pages>
  <Words>1969</Words>
  <Characters>0</Characters>
  <Application>Microsoft Office PowerPoint</Application>
  <PresentationFormat>On-screen Show (4:3)</PresentationFormat>
  <Lines>0</Lines>
  <Paragraphs>206</Paragraphs>
  <Slides>25</Slides>
  <Notes>11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PowerPoint Presentation</vt:lpstr>
      <vt:lpstr>Objectives </vt:lpstr>
      <vt:lpstr>Game Theory </vt:lpstr>
      <vt:lpstr>Game Theory</vt:lpstr>
      <vt:lpstr>The Big Question</vt:lpstr>
      <vt:lpstr>Hawk vs. Dove Game</vt:lpstr>
      <vt:lpstr>The Rules: Hawks</vt:lpstr>
      <vt:lpstr>The Rules: Doves</vt:lpstr>
      <vt:lpstr>Which behavioral strategy wins?</vt:lpstr>
      <vt:lpstr>Clicker Question 1</vt:lpstr>
      <vt:lpstr>Hawk Fitness </vt:lpstr>
      <vt:lpstr>Clicker Question 2</vt:lpstr>
      <vt:lpstr>Vulnerability to Invasion - Hawks</vt:lpstr>
      <vt:lpstr>Evolutionarily Stable Strategy (ESS)</vt:lpstr>
      <vt:lpstr>Dove Fitness</vt:lpstr>
      <vt:lpstr>Clicker Question 3</vt:lpstr>
      <vt:lpstr>Vulnerability to Invasion - Doves</vt:lpstr>
      <vt:lpstr>Hawks vs. Doves</vt:lpstr>
      <vt:lpstr>Clicker Question 4</vt:lpstr>
      <vt:lpstr>Simple versus frequency-dependent  selection</vt:lpstr>
      <vt:lpstr>Frequency dependent selection</vt:lpstr>
      <vt:lpstr>The Big Question Revisited</vt:lpstr>
      <vt:lpstr>Hawk-Dove</vt:lpstr>
      <vt:lpstr>Frequency dependent selection</vt:lpstr>
      <vt:lpstr>Image Credits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Ralph Cartar</dc:creator>
  <cp:lastModifiedBy>Ky</cp:lastModifiedBy>
  <cp:revision>327</cp:revision>
  <cp:lastPrinted>2014-05-30T01:28:06Z</cp:lastPrinted>
  <dcterms:created xsi:type="dcterms:W3CDTF">2011-10-17T00:13:58Z</dcterms:created>
  <dcterms:modified xsi:type="dcterms:W3CDTF">2015-01-08T19:19:58Z</dcterms:modified>
</cp:coreProperties>
</file>